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handoutMasterIdLst>
    <p:handoutMasterId r:id="rId55"/>
  </p:handoutMasterIdLst>
  <p:sldIdLst>
    <p:sldId id="378" r:id="rId5"/>
    <p:sldId id="375" r:id="rId6"/>
    <p:sldId id="373" r:id="rId7"/>
    <p:sldId id="439" r:id="rId8"/>
    <p:sldId id="440" r:id="rId9"/>
    <p:sldId id="441" r:id="rId10"/>
    <p:sldId id="442" r:id="rId11"/>
    <p:sldId id="418" r:id="rId12"/>
    <p:sldId id="419" r:id="rId13"/>
    <p:sldId id="414" r:id="rId14"/>
    <p:sldId id="415" r:id="rId15"/>
    <p:sldId id="420" r:id="rId16"/>
    <p:sldId id="417" r:id="rId17"/>
    <p:sldId id="376" r:id="rId18"/>
    <p:sldId id="281" r:id="rId19"/>
    <p:sldId id="377" r:id="rId20"/>
    <p:sldId id="426" r:id="rId21"/>
    <p:sldId id="428" r:id="rId22"/>
    <p:sldId id="422" r:id="rId23"/>
    <p:sldId id="423" r:id="rId24"/>
    <p:sldId id="424" r:id="rId25"/>
    <p:sldId id="390" r:id="rId26"/>
    <p:sldId id="430" r:id="rId27"/>
    <p:sldId id="289" r:id="rId28"/>
    <p:sldId id="446" r:id="rId29"/>
    <p:sldId id="290" r:id="rId30"/>
    <p:sldId id="359" r:id="rId31"/>
    <p:sldId id="295" r:id="rId32"/>
    <p:sldId id="444" r:id="rId33"/>
    <p:sldId id="447" r:id="rId34"/>
    <p:sldId id="297" r:id="rId35"/>
    <p:sldId id="410" r:id="rId36"/>
    <p:sldId id="362" r:id="rId37"/>
    <p:sldId id="384" r:id="rId38"/>
    <p:sldId id="395" r:id="rId39"/>
    <p:sldId id="329" r:id="rId40"/>
    <p:sldId id="330" r:id="rId41"/>
    <p:sldId id="429" r:id="rId42"/>
    <p:sldId id="331" r:id="rId43"/>
    <p:sldId id="332" r:id="rId44"/>
    <p:sldId id="333" r:id="rId45"/>
    <p:sldId id="365" r:id="rId46"/>
    <p:sldId id="366" r:id="rId47"/>
    <p:sldId id="400" r:id="rId48"/>
    <p:sldId id="401" r:id="rId49"/>
    <p:sldId id="367" r:id="rId50"/>
    <p:sldId id="411" r:id="rId51"/>
    <p:sldId id="412" r:id="rId52"/>
    <p:sldId id="403"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cmAuthor>
  <p:cmAuthor id="2" name="Wendy Daily" initials="W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CCFF"/>
    <a:srgbClr val="80BFE8"/>
    <a:srgbClr val="66CCFF"/>
    <a:srgbClr val="00FFCC"/>
    <a:srgbClr val="33CCCC"/>
    <a:srgbClr val="4AC0B7"/>
    <a:srgbClr val="358F92"/>
    <a:srgbClr val="0F7B7D"/>
    <a:srgbClr val="C2D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07" autoAdjust="0"/>
    <p:restoredTop sz="63759" autoAdjust="0"/>
  </p:normalViewPr>
  <p:slideViewPr>
    <p:cSldViewPr snapToGrid="0">
      <p:cViewPr varScale="1">
        <p:scale>
          <a:sx n="59" d="100"/>
          <a:sy n="59" d="100"/>
        </p:scale>
        <p:origin x="1776" y="54"/>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25" d="100"/>
        <a:sy n="125" d="100"/>
      </p:scale>
      <p:origin x="0" y="-35717"/>
    </p:cViewPr>
  </p:sorterViewPr>
  <p:notesViewPr>
    <p:cSldViewPr snapToGrid="0">
      <p:cViewPr>
        <p:scale>
          <a:sx n="100" d="100"/>
          <a:sy n="100" d="100"/>
        </p:scale>
        <p:origin x="2357"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0512820512819"/>
          <c:y val="0"/>
          <c:w val="0.82905982905982911"/>
          <c:h val="0.89814814814814814"/>
        </c:manualLayout>
      </c:layout>
      <c:pieChart>
        <c:varyColors val="1"/>
        <c:ser>
          <c:idx val="0"/>
          <c:order val="0"/>
          <c:tx>
            <c:strRef>
              <c:f>Sheet1!$B$1</c:f>
              <c:strCache>
                <c:ptCount val="1"/>
                <c:pt idx="0">
                  <c:v>Sales</c:v>
                </c:pt>
              </c:strCache>
            </c:strRef>
          </c:tx>
          <c:spPr>
            <a:solidFill>
              <a:srgbClr val="C00000"/>
            </a:solidFill>
          </c:spPr>
          <c:explosion val="47"/>
          <c:dPt>
            <c:idx val="0"/>
            <c:bubble3D val="0"/>
            <c:explosion val="0"/>
            <c:spPr>
              <a:solidFill>
                <a:srgbClr val="C00000"/>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F63-4130-B30E-E1F7AAEB0BB5}"/>
              </c:ext>
            </c:extLst>
          </c:dPt>
          <c:dPt>
            <c:idx val="1"/>
            <c:bubble3D val="0"/>
            <c:explosion val="22"/>
            <c:spPr>
              <a:solidFill>
                <a:srgbClr val="00B050"/>
              </a:solidFill>
              <a:ln>
                <a:solidFill>
                  <a:srgbClr val="007D7D"/>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F63-4130-B30E-E1F7AAEB0BB5}"/>
              </c:ext>
            </c:extLst>
          </c:dPt>
          <c:dPt>
            <c:idx val="2"/>
            <c:bubble3D val="0"/>
            <c:spPr>
              <a:solidFill>
                <a:srgbClr val="C00000"/>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F63-4130-B30E-E1F7AAEB0BB5}"/>
              </c:ext>
            </c:extLst>
          </c:dPt>
          <c:dPt>
            <c:idx val="3"/>
            <c:bubble3D val="0"/>
            <c:spPr>
              <a:solidFill>
                <a:srgbClr val="C00000"/>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F63-4130-B30E-E1F7AAEB0BB5}"/>
              </c:ext>
            </c:extLst>
          </c:dPt>
          <c:cat>
            <c:strRef>
              <c:f>Sheet1!$A$2:$A$5</c:f>
              <c:strCache>
                <c:ptCount val="2"/>
                <c:pt idx="0">
                  <c:v>1st Qtr</c:v>
                </c:pt>
                <c:pt idx="1">
                  <c:v>2nd Qtr</c:v>
                </c:pt>
              </c:strCache>
            </c:strRef>
          </c:cat>
          <c:val>
            <c:numRef>
              <c:f>Sheet1!$B$2:$B$5</c:f>
              <c:numCache>
                <c:formatCode>General</c:formatCode>
                <c:ptCount val="4"/>
                <c:pt idx="0">
                  <c:v>94</c:v>
                </c:pt>
                <c:pt idx="1">
                  <c:v>6</c:v>
                </c:pt>
              </c:numCache>
            </c:numRef>
          </c:val>
          <c:extLst xmlns:c16r2="http://schemas.microsoft.com/office/drawing/2015/06/chart">
            <c:ext xmlns:c16="http://schemas.microsoft.com/office/drawing/2014/chart" uri="{C3380CC4-5D6E-409C-BE32-E72D297353CC}">
              <c16:uniqueId val="{00000008-DF63-4130-B30E-E1F7AAEB0B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9.5785413186987994E-2"/>
          <c:y val="0.19876356080489938"/>
          <c:w val="0.72309293724648049"/>
          <c:h val="0.7954022309711285"/>
        </c:manualLayout>
      </c:layout>
      <c:pieChart>
        <c:varyColors val="1"/>
        <c:ser>
          <c:idx val="0"/>
          <c:order val="0"/>
          <c:tx>
            <c:strRef>
              <c:f>Sheet1!$B$1</c:f>
              <c:strCache>
                <c:ptCount val="1"/>
                <c:pt idx="0">
                  <c:v>Sales</c:v>
                </c:pt>
              </c:strCache>
            </c:strRef>
          </c:tx>
          <c:spPr>
            <a:solidFill>
              <a:schemeClr val="accent2"/>
            </a:solidFill>
            <a:ln>
              <a:noFill/>
            </a:ln>
          </c:spPr>
          <c:explosion val="4"/>
          <c:dPt>
            <c:idx val="0"/>
            <c:bubble3D val="0"/>
            <c:explosion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5BFB-497F-9BDD-B731CB81E84F}"/>
              </c:ext>
            </c:extLst>
          </c:dPt>
          <c:dPt>
            <c:idx val="1"/>
            <c:bubble3D val="0"/>
            <c:explosion val="8"/>
            <c:spPr>
              <a:solidFill>
                <a:schemeClr val="tx1">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3-5BFB-497F-9BDD-B731CB81E84F}"/>
              </c:ext>
            </c:extLst>
          </c:dPt>
          <c:dPt>
            <c:idx val="2"/>
            <c:bubble3D val="0"/>
            <c:explosion val="8"/>
            <c:spPr>
              <a:solidFill>
                <a:schemeClr val="tx2">
                  <a:lumMod val="75000"/>
                </a:schemeClr>
              </a:solidFill>
              <a:ln w="19050">
                <a:noFill/>
              </a:ln>
              <a:effectLst/>
            </c:spPr>
            <c:extLst xmlns:c16r2="http://schemas.microsoft.com/office/drawing/2015/06/chart">
              <c:ext xmlns:c16="http://schemas.microsoft.com/office/drawing/2014/chart" uri="{C3380CC4-5D6E-409C-BE32-E72D297353CC}">
                <c16:uniqueId val="{00000005-5BFB-497F-9BDD-B731CB81E84F}"/>
              </c:ext>
            </c:extLst>
          </c:dPt>
          <c:cat>
            <c:strRef>
              <c:f>Sheet1!$A$2:$A$4</c:f>
              <c:strCache>
                <c:ptCount val="3"/>
                <c:pt idx="0">
                  <c:v>Receive Social Security</c:v>
                </c:pt>
                <c:pt idx="1">
                  <c:v>Receive SSI</c:v>
                </c:pt>
                <c:pt idx="2">
                  <c:v>Receive Both</c:v>
                </c:pt>
              </c:strCache>
            </c:strRef>
          </c:cat>
          <c:val>
            <c:numRef>
              <c:f>Sheet1!$B$2:$B$4</c:f>
              <c:numCache>
                <c:formatCode>General</c:formatCode>
                <c:ptCount val="3"/>
                <c:pt idx="0">
                  <c:v>57700000</c:v>
                </c:pt>
                <c:pt idx="1">
                  <c:v>5538000</c:v>
                </c:pt>
                <c:pt idx="2">
                  <c:v>2752000</c:v>
                </c:pt>
              </c:numCache>
            </c:numRef>
          </c:val>
          <c:extLst xmlns:c16r2="http://schemas.microsoft.com/office/drawing/2015/06/chart">
            <c:ext xmlns:c16="http://schemas.microsoft.com/office/drawing/2014/chart" uri="{C3380CC4-5D6E-409C-BE32-E72D297353CC}">
              <c16:uniqueId val="{00000006-5BFB-497F-9BDD-B731CB81E84F}"/>
            </c:ext>
          </c:extLst>
        </c:ser>
        <c:dLbls>
          <c:showLegendKey val="0"/>
          <c:showVal val="0"/>
          <c:showCatName val="0"/>
          <c:showSerName val="0"/>
          <c:showPercent val="0"/>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7600A-837D-4358-BA75-6B94984E007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E7F5B82-F9AC-4A81-989A-A067B690C07B}">
      <dgm:prSet phldrT="[Text]" custT="1"/>
      <dgm:spPr>
        <a:solidFill>
          <a:srgbClr val="002060"/>
        </a:solidFill>
        <a:ln>
          <a:noFill/>
        </a:ln>
      </dgm:spPr>
      <dgm:t>
        <a:bodyPr/>
        <a:lstStyle/>
        <a:p>
          <a:r>
            <a:rPr lang="en-US" sz="3200" b="1" dirty="0" smtClean="0">
              <a:solidFill>
                <a:schemeClr val="bg1"/>
              </a:solidFill>
              <a:effectLst/>
            </a:rPr>
            <a:t>Medicare</a:t>
          </a:r>
        </a:p>
        <a:p>
          <a:r>
            <a:rPr lang="en-US" sz="3200" b="1" dirty="0" smtClean="0">
              <a:solidFill>
                <a:schemeClr val="bg1"/>
              </a:solidFill>
              <a:effectLst/>
            </a:rPr>
            <a:t>Eligibility</a:t>
          </a:r>
          <a:endParaRPr lang="en-US" sz="3200" b="1" dirty="0">
            <a:solidFill>
              <a:schemeClr val="bg1"/>
            </a:solidFill>
            <a:effectLst/>
          </a:endParaRPr>
        </a:p>
      </dgm:t>
    </dgm:pt>
    <dgm:pt modelId="{ACAF8AA3-2B0F-4C80-945C-55C2686BE510}" type="parTrans" cxnId="{0E6F67E6-CF19-4A18-875C-6D2066C58CF0}">
      <dgm:prSet/>
      <dgm:spPr/>
      <dgm:t>
        <a:bodyPr/>
        <a:lstStyle/>
        <a:p>
          <a:endParaRPr lang="en-US"/>
        </a:p>
      </dgm:t>
    </dgm:pt>
    <dgm:pt modelId="{3B4F46B4-C0CE-4C71-9C4E-6BF8423D912E}" type="sibTrans" cxnId="{0E6F67E6-CF19-4A18-875C-6D2066C58CF0}">
      <dgm:prSet/>
      <dgm:spPr/>
      <dgm:t>
        <a:bodyPr/>
        <a:lstStyle/>
        <a:p>
          <a:endParaRPr lang="en-US"/>
        </a:p>
      </dgm:t>
    </dgm:pt>
    <dgm:pt modelId="{C516833F-C01D-4A0C-851B-95FB8AD17C92}">
      <dgm:prSet phldrT="[Text]" custT="1"/>
      <dgm:spPr>
        <a:solidFill>
          <a:srgbClr val="007D7D"/>
        </a:solidFill>
        <a:ln>
          <a:noFill/>
        </a:ln>
      </dgm:spPr>
      <dgm:t>
        <a:bodyPr/>
        <a:lstStyle/>
        <a:p>
          <a:r>
            <a:rPr lang="en-US" sz="2400" b="0" dirty="0" smtClean="0">
              <a:effectLst/>
            </a:rPr>
            <a:t>Age 65</a:t>
          </a:r>
          <a:endParaRPr lang="en-US" sz="2400" b="0" dirty="0">
            <a:effectLst/>
          </a:endParaRPr>
        </a:p>
      </dgm:t>
    </dgm:pt>
    <dgm:pt modelId="{8F973F28-AD9D-49B4-A4EC-ED70C7B16919}" type="parTrans" cxnId="{8CD4AE0A-E787-45E1-B2B4-3BD4E85D9A4E}">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F0FA7E48-5B35-4C92-ACBC-1054437BEDF6}" type="sibTrans" cxnId="{8CD4AE0A-E787-45E1-B2B4-3BD4E85D9A4E}">
      <dgm:prSet/>
      <dgm:spPr/>
      <dgm:t>
        <a:bodyPr/>
        <a:lstStyle/>
        <a:p>
          <a:endParaRPr lang="en-US"/>
        </a:p>
      </dgm:t>
    </dgm:pt>
    <dgm:pt modelId="{0D745124-C615-4D1B-B355-1377C993A87B}">
      <dgm:prSet phldrT="[Text]" custT="1"/>
      <dgm:spPr>
        <a:solidFill>
          <a:srgbClr val="007D7D"/>
        </a:solidFill>
        <a:ln>
          <a:noFill/>
        </a:ln>
      </dgm:spPr>
      <dgm:t>
        <a:bodyPr/>
        <a:lstStyle/>
        <a:p>
          <a:r>
            <a:rPr lang="en-US" sz="2000" b="0" dirty="0" smtClean="0">
              <a:effectLst/>
            </a:rPr>
            <a:t>ALS</a:t>
          </a:r>
          <a:endParaRPr lang="en-US" sz="2000" b="0" dirty="0">
            <a:effectLst/>
          </a:endParaRPr>
        </a:p>
      </dgm:t>
    </dgm:pt>
    <dgm:pt modelId="{0CD53AF3-7DE0-4E88-A8DC-E8554B81A11F}" type="parTrans" cxnId="{F43409FA-1BC9-4BEE-A4A9-1D3547D9FAFC}">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AD67CE8B-4822-4C5C-B3A0-E543FD652CF0}" type="sibTrans" cxnId="{F43409FA-1BC9-4BEE-A4A9-1D3547D9FAFC}">
      <dgm:prSet/>
      <dgm:spPr/>
      <dgm:t>
        <a:bodyPr/>
        <a:lstStyle/>
        <a:p>
          <a:endParaRPr lang="en-US"/>
        </a:p>
      </dgm:t>
    </dgm:pt>
    <dgm:pt modelId="{8E6F106F-A630-420A-AB2E-62A153AA3A73}">
      <dgm:prSet phldrT="[Text]" custT="1"/>
      <dgm:spPr>
        <a:solidFill>
          <a:srgbClr val="007D7D"/>
        </a:solidFill>
        <a:ln>
          <a:noFill/>
        </a:ln>
      </dgm:spPr>
      <dgm:t>
        <a:bodyPr/>
        <a:lstStyle/>
        <a:p>
          <a:r>
            <a:rPr lang="en-US" sz="1800" b="0" dirty="0" smtClean="0">
              <a:effectLst/>
            </a:rPr>
            <a:t>Kidney failure</a:t>
          </a:r>
          <a:endParaRPr lang="en-US" sz="1800" b="0" dirty="0">
            <a:effectLst/>
          </a:endParaRPr>
        </a:p>
      </dgm:t>
    </dgm:pt>
    <dgm:pt modelId="{CBEBB689-6949-4994-BE16-BCFF285E46BB}" type="parTrans" cxnId="{994AC62B-CDB6-4ECC-9FFF-D6CA2A7B60E9}">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AC61B47F-FB8D-40F3-AEE4-1C111BABEAD2}" type="sibTrans" cxnId="{994AC62B-CDB6-4ECC-9FFF-D6CA2A7B60E9}">
      <dgm:prSet/>
      <dgm:spPr/>
      <dgm:t>
        <a:bodyPr/>
        <a:lstStyle/>
        <a:p>
          <a:endParaRPr lang="en-US"/>
        </a:p>
      </dgm:t>
    </dgm:pt>
    <dgm:pt modelId="{FCF4B78F-1C0E-43A2-AE9A-BFE9B942B151}">
      <dgm:prSet phldrT="[Text]" custT="1"/>
      <dgm:spPr>
        <a:solidFill>
          <a:srgbClr val="007D7D"/>
        </a:solidFill>
        <a:ln>
          <a:noFill/>
        </a:ln>
      </dgm:spPr>
      <dgm:t>
        <a:bodyPr/>
        <a:lstStyle/>
        <a:p>
          <a:r>
            <a:rPr lang="en-US" sz="1800" b="0" dirty="0" smtClean="0">
              <a:effectLst/>
            </a:rPr>
            <a:t>After 24 months of SSDI</a:t>
          </a:r>
          <a:endParaRPr lang="en-US" sz="1800" b="0" dirty="0">
            <a:effectLst/>
          </a:endParaRPr>
        </a:p>
      </dgm:t>
    </dgm:pt>
    <dgm:pt modelId="{68376D8A-C83A-41CF-8463-3321E69D768D}" type="parTrans" cxnId="{00CADE0A-8CA4-4C40-BF08-E71E5B52CB22}">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2E4E5724-3F4A-4380-83C6-BF64D9A54561}" type="sibTrans" cxnId="{00CADE0A-8CA4-4C40-BF08-E71E5B52CB22}">
      <dgm:prSet/>
      <dgm:spPr/>
      <dgm:t>
        <a:bodyPr/>
        <a:lstStyle/>
        <a:p>
          <a:endParaRPr lang="en-US"/>
        </a:p>
      </dgm:t>
    </dgm:pt>
    <dgm:pt modelId="{0D50D52A-BD7A-4DF9-8A61-01412DC0D712}">
      <dgm:prSet phldrT="[Text]" custT="1"/>
      <dgm:spPr>
        <a:solidFill>
          <a:srgbClr val="007D7D"/>
        </a:solidFill>
        <a:ln>
          <a:noFill/>
        </a:ln>
      </dgm:spPr>
      <dgm:t>
        <a:bodyPr/>
        <a:lstStyle/>
        <a:p>
          <a:r>
            <a:rPr lang="en-US" sz="1200" b="0" dirty="0" smtClean="0">
              <a:effectLst/>
            </a:rPr>
            <a:t>Environmental health hazard exposure</a:t>
          </a:r>
          <a:endParaRPr lang="en-US" sz="1200" b="0" dirty="0">
            <a:effectLst/>
          </a:endParaRPr>
        </a:p>
      </dgm:t>
    </dgm:pt>
    <dgm:pt modelId="{019DDD61-629B-44EB-BDDE-FE2F2A5D8917}" type="parTrans" cxnId="{A67F27BE-BD7A-45F9-A9FE-87F7E7B8462B}">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15E3A6B1-C8B7-408F-8ED1-6B0B22EDB072}" type="sibTrans" cxnId="{A67F27BE-BD7A-45F9-A9FE-87F7E7B8462B}">
      <dgm:prSet/>
      <dgm:spPr/>
      <dgm:t>
        <a:bodyPr/>
        <a:lstStyle/>
        <a:p>
          <a:endParaRPr lang="en-US"/>
        </a:p>
      </dgm:t>
    </dgm:pt>
    <dgm:pt modelId="{120DE3C2-FE22-47A5-B40B-DB61DB686108}" type="pres">
      <dgm:prSet presAssocID="{5EF7600A-837D-4358-BA75-6B94984E007B}" presName="Name0" presStyleCnt="0">
        <dgm:presLayoutVars>
          <dgm:chMax val="1"/>
          <dgm:chPref val="1"/>
          <dgm:dir/>
          <dgm:animOne val="branch"/>
          <dgm:animLvl val="lvl"/>
        </dgm:presLayoutVars>
      </dgm:prSet>
      <dgm:spPr/>
      <dgm:t>
        <a:bodyPr/>
        <a:lstStyle/>
        <a:p>
          <a:endParaRPr lang="en-US"/>
        </a:p>
      </dgm:t>
    </dgm:pt>
    <dgm:pt modelId="{95B3725F-8B3D-4BC9-9B4F-E861E9B79ACB}" type="pres">
      <dgm:prSet presAssocID="{0E7F5B82-F9AC-4A81-989A-A067B690C07B}" presName="singleCycle" presStyleCnt="0"/>
      <dgm:spPr/>
    </dgm:pt>
    <dgm:pt modelId="{A6C25DDA-CB5E-4BF0-95C4-78E75D4A3FDE}" type="pres">
      <dgm:prSet presAssocID="{0E7F5B82-F9AC-4A81-989A-A067B690C07B}" presName="singleCenter" presStyleLbl="node1" presStyleIdx="0" presStyleCnt="6" custScaleX="161209" custScaleY="109773" custLinFactNeighborX="6859" custLinFactNeighborY="-7103">
        <dgm:presLayoutVars>
          <dgm:chMax val="7"/>
          <dgm:chPref val="7"/>
        </dgm:presLayoutVars>
      </dgm:prSet>
      <dgm:spPr/>
      <dgm:t>
        <a:bodyPr/>
        <a:lstStyle/>
        <a:p>
          <a:endParaRPr lang="en-US"/>
        </a:p>
      </dgm:t>
    </dgm:pt>
    <dgm:pt modelId="{EDFAEF77-D570-4216-9A8B-A89908389279}" type="pres">
      <dgm:prSet presAssocID="{8F973F28-AD9D-49B4-A4EC-ED70C7B16919}" presName="Name56" presStyleLbl="parChTrans1D2" presStyleIdx="0" presStyleCnt="5"/>
      <dgm:spPr/>
      <dgm:t>
        <a:bodyPr/>
        <a:lstStyle/>
        <a:p>
          <a:endParaRPr lang="en-US"/>
        </a:p>
      </dgm:t>
    </dgm:pt>
    <dgm:pt modelId="{5FB8FC8E-7200-4E32-A09D-3B72A5540356}" type="pres">
      <dgm:prSet presAssocID="{C516833F-C01D-4A0C-851B-95FB8AD17C92}" presName="text0" presStyleLbl="node1" presStyleIdx="1" presStyleCnt="6" custRadScaleRad="91911" custRadScaleInc="15856">
        <dgm:presLayoutVars>
          <dgm:bulletEnabled val="1"/>
        </dgm:presLayoutVars>
      </dgm:prSet>
      <dgm:spPr/>
      <dgm:t>
        <a:bodyPr/>
        <a:lstStyle/>
        <a:p>
          <a:endParaRPr lang="en-US"/>
        </a:p>
      </dgm:t>
    </dgm:pt>
    <dgm:pt modelId="{0E8D0B6B-E881-42D3-99BD-F064AAD98A65}" type="pres">
      <dgm:prSet presAssocID="{0CD53AF3-7DE0-4E88-A8DC-E8554B81A11F}" presName="Name56" presStyleLbl="parChTrans1D2" presStyleIdx="1" presStyleCnt="5"/>
      <dgm:spPr/>
      <dgm:t>
        <a:bodyPr/>
        <a:lstStyle/>
        <a:p>
          <a:endParaRPr lang="en-US"/>
        </a:p>
      </dgm:t>
    </dgm:pt>
    <dgm:pt modelId="{69718C5D-5B81-4BA1-8951-DBD0F67CFAFF}" type="pres">
      <dgm:prSet presAssocID="{0D745124-C615-4D1B-B355-1377C993A87B}" presName="text0" presStyleLbl="node1" presStyleIdx="2" presStyleCnt="6" custRadScaleRad="129269" custRadScaleInc="-41393">
        <dgm:presLayoutVars>
          <dgm:bulletEnabled val="1"/>
        </dgm:presLayoutVars>
      </dgm:prSet>
      <dgm:spPr/>
      <dgm:t>
        <a:bodyPr/>
        <a:lstStyle/>
        <a:p>
          <a:endParaRPr lang="en-US"/>
        </a:p>
      </dgm:t>
    </dgm:pt>
    <dgm:pt modelId="{4DBB39D3-D011-40AB-B878-EC32F5C3275A}" type="pres">
      <dgm:prSet presAssocID="{CBEBB689-6949-4994-BE16-BCFF285E46BB}" presName="Name56" presStyleLbl="parChTrans1D2" presStyleIdx="2" presStyleCnt="5"/>
      <dgm:spPr/>
      <dgm:t>
        <a:bodyPr/>
        <a:lstStyle/>
        <a:p>
          <a:endParaRPr lang="en-US"/>
        </a:p>
      </dgm:t>
    </dgm:pt>
    <dgm:pt modelId="{3AC4D6CC-817B-49A6-B32C-87DC82D3C3F8}" type="pres">
      <dgm:prSet presAssocID="{8E6F106F-A630-420A-AB2E-62A153AA3A73}" presName="text0" presStyleLbl="node1" presStyleIdx="3" presStyleCnt="6" custRadScaleRad="117270" custRadScaleInc="-93382">
        <dgm:presLayoutVars>
          <dgm:bulletEnabled val="1"/>
        </dgm:presLayoutVars>
      </dgm:prSet>
      <dgm:spPr/>
      <dgm:t>
        <a:bodyPr/>
        <a:lstStyle/>
        <a:p>
          <a:endParaRPr lang="en-US"/>
        </a:p>
      </dgm:t>
    </dgm:pt>
    <dgm:pt modelId="{5BFD5E9F-AFDE-458C-9478-DFAE1D01B220}" type="pres">
      <dgm:prSet presAssocID="{019DDD61-629B-44EB-BDDE-FE2F2A5D8917}" presName="Name56" presStyleLbl="parChTrans1D2" presStyleIdx="3" presStyleCnt="5"/>
      <dgm:spPr/>
      <dgm:t>
        <a:bodyPr/>
        <a:lstStyle/>
        <a:p>
          <a:endParaRPr lang="en-US"/>
        </a:p>
      </dgm:t>
    </dgm:pt>
    <dgm:pt modelId="{2841CCC1-C750-4914-8D82-D7BB18DE3E4C}" type="pres">
      <dgm:prSet presAssocID="{0D50D52A-BD7A-4DF9-8A61-01412DC0D712}" presName="text0" presStyleLbl="node1" presStyleIdx="4" presStyleCnt="6" custRadScaleRad="95094" custRadScaleInc="79343">
        <dgm:presLayoutVars>
          <dgm:bulletEnabled val="1"/>
        </dgm:presLayoutVars>
      </dgm:prSet>
      <dgm:spPr/>
      <dgm:t>
        <a:bodyPr/>
        <a:lstStyle/>
        <a:p>
          <a:endParaRPr lang="en-US"/>
        </a:p>
      </dgm:t>
    </dgm:pt>
    <dgm:pt modelId="{680ADDDB-970B-475E-8AA0-5A3C158F2036}" type="pres">
      <dgm:prSet presAssocID="{68376D8A-C83A-41CF-8463-3321E69D768D}" presName="Name56" presStyleLbl="parChTrans1D2" presStyleIdx="4" presStyleCnt="5"/>
      <dgm:spPr/>
      <dgm:t>
        <a:bodyPr/>
        <a:lstStyle/>
        <a:p>
          <a:endParaRPr lang="en-US"/>
        </a:p>
      </dgm:t>
    </dgm:pt>
    <dgm:pt modelId="{1AFD0E20-2C1B-4C92-BCB0-E81FA1CEA011}" type="pres">
      <dgm:prSet presAssocID="{FCF4B78F-1C0E-43A2-AE9A-BFE9B942B151}" presName="text0" presStyleLbl="node1" presStyleIdx="5" presStyleCnt="6" custRadScaleRad="114045" custRadScaleInc="58045">
        <dgm:presLayoutVars>
          <dgm:bulletEnabled val="1"/>
        </dgm:presLayoutVars>
      </dgm:prSet>
      <dgm:spPr/>
      <dgm:t>
        <a:bodyPr/>
        <a:lstStyle/>
        <a:p>
          <a:endParaRPr lang="en-US"/>
        </a:p>
      </dgm:t>
    </dgm:pt>
  </dgm:ptLst>
  <dgm:cxnLst>
    <dgm:cxn modelId="{0E7CF7C4-D819-40CD-94CD-1BE5938779E5}" type="presOf" srcId="{019DDD61-629B-44EB-BDDE-FE2F2A5D8917}" destId="{5BFD5E9F-AFDE-458C-9478-DFAE1D01B220}" srcOrd="0" destOrd="0" presId="urn:microsoft.com/office/officeart/2008/layout/RadialCluster"/>
    <dgm:cxn modelId="{516FA870-ABD5-4343-A10F-595057ED6A8D}" type="presOf" srcId="{C516833F-C01D-4A0C-851B-95FB8AD17C92}" destId="{5FB8FC8E-7200-4E32-A09D-3B72A5540356}" srcOrd="0" destOrd="0" presId="urn:microsoft.com/office/officeart/2008/layout/RadialCluster"/>
    <dgm:cxn modelId="{994AC62B-CDB6-4ECC-9FFF-D6CA2A7B60E9}" srcId="{0E7F5B82-F9AC-4A81-989A-A067B690C07B}" destId="{8E6F106F-A630-420A-AB2E-62A153AA3A73}" srcOrd="2" destOrd="0" parTransId="{CBEBB689-6949-4994-BE16-BCFF285E46BB}" sibTransId="{AC61B47F-FB8D-40F3-AEE4-1C111BABEAD2}"/>
    <dgm:cxn modelId="{0E6F67E6-CF19-4A18-875C-6D2066C58CF0}" srcId="{5EF7600A-837D-4358-BA75-6B94984E007B}" destId="{0E7F5B82-F9AC-4A81-989A-A067B690C07B}" srcOrd="0" destOrd="0" parTransId="{ACAF8AA3-2B0F-4C80-945C-55C2686BE510}" sibTransId="{3B4F46B4-C0CE-4C71-9C4E-6BF8423D912E}"/>
    <dgm:cxn modelId="{2EE0BBCE-88C6-4153-BCE8-B68B43F48263}" type="presOf" srcId="{5EF7600A-837D-4358-BA75-6B94984E007B}" destId="{120DE3C2-FE22-47A5-B40B-DB61DB686108}" srcOrd="0" destOrd="0" presId="urn:microsoft.com/office/officeart/2008/layout/RadialCluster"/>
    <dgm:cxn modelId="{78EFAC40-6EAA-4E04-8A50-6FDB80D3931E}" type="presOf" srcId="{68376D8A-C83A-41CF-8463-3321E69D768D}" destId="{680ADDDB-970B-475E-8AA0-5A3C158F2036}" srcOrd="0" destOrd="0" presId="urn:microsoft.com/office/officeart/2008/layout/RadialCluster"/>
    <dgm:cxn modelId="{ABEBE65C-AD61-452B-B4AA-62D7BDBBF374}" type="presOf" srcId="{0CD53AF3-7DE0-4E88-A8DC-E8554B81A11F}" destId="{0E8D0B6B-E881-42D3-99BD-F064AAD98A65}" srcOrd="0" destOrd="0" presId="urn:microsoft.com/office/officeart/2008/layout/RadialCluster"/>
    <dgm:cxn modelId="{A67F27BE-BD7A-45F9-A9FE-87F7E7B8462B}" srcId="{0E7F5B82-F9AC-4A81-989A-A067B690C07B}" destId="{0D50D52A-BD7A-4DF9-8A61-01412DC0D712}" srcOrd="3" destOrd="0" parTransId="{019DDD61-629B-44EB-BDDE-FE2F2A5D8917}" sibTransId="{15E3A6B1-C8B7-408F-8ED1-6B0B22EDB072}"/>
    <dgm:cxn modelId="{FEE9E09A-79D1-4B49-9414-FC69BA8418EB}" type="presOf" srcId="{CBEBB689-6949-4994-BE16-BCFF285E46BB}" destId="{4DBB39D3-D011-40AB-B878-EC32F5C3275A}" srcOrd="0" destOrd="0" presId="urn:microsoft.com/office/officeart/2008/layout/RadialCluster"/>
    <dgm:cxn modelId="{00CADE0A-8CA4-4C40-BF08-E71E5B52CB22}" srcId="{0E7F5B82-F9AC-4A81-989A-A067B690C07B}" destId="{FCF4B78F-1C0E-43A2-AE9A-BFE9B942B151}" srcOrd="4" destOrd="0" parTransId="{68376D8A-C83A-41CF-8463-3321E69D768D}" sibTransId="{2E4E5724-3F4A-4380-83C6-BF64D9A54561}"/>
    <dgm:cxn modelId="{847BBDC8-96D0-46D0-AFDF-849DEEE19727}" type="presOf" srcId="{8F973F28-AD9D-49B4-A4EC-ED70C7B16919}" destId="{EDFAEF77-D570-4216-9A8B-A89908389279}" srcOrd="0" destOrd="0" presId="urn:microsoft.com/office/officeart/2008/layout/RadialCluster"/>
    <dgm:cxn modelId="{7FD3EB9F-6B5D-4D98-B2D5-42657C050E82}" type="presOf" srcId="{0D745124-C615-4D1B-B355-1377C993A87B}" destId="{69718C5D-5B81-4BA1-8951-DBD0F67CFAFF}" srcOrd="0" destOrd="0" presId="urn:microsoft.com/office/officeart/2008/layout/RadialCluster"/>
    <dgm:cxn modelId="{8CD4AE0A-E787-45E1-B2B4-3BD4E85D9A4E}" srcId="{0E7F5B82-F9AC-4A81-989A-A067B690C07B}" destId="{C516833F-C01D-4A0C-851B-95FB8AD17C92}" srcOrd="0" destOrd="0" parTransId="{8F973F28-AD9D-49B4-A4EC-ED70C7B16919}" sibTransId="{F0FA7E48-5B35-4C92-ACBC-1054437BEDF6}"/>
    <dgm:cxn modelId="{F43409FA-1BC9-4BEE-A4A9-1D3547D9FAFC}" srcId="{0E7F5B82-F9AC-4A81-989A-A067B690C07B}" destId="{0D745124-C615-4D1B-B355-1377C993A87B}" srcOrd="1" destOrd="0" parTransId="{0CD53AF3-7DE0-4E88-A8DC-E8554B81A11F}" sibTransId="{AD67CE8B-4822-4C5C-B3A0-E543FD652CF0}"/>
    <dgm:cxn modelId="{443D62EA-E121-4EBD-BC4D-9EAEFDE56AF2}" type="presOf" srcId="{0E7F5B82-F9AC-4A81-989A-A067B690C07B}" destId="{A6C25DDA-CB5E-4BF0-95C4-78E75D4A3FDE}" srcOrd="0" destOrd="0" presId="urn:microsoft.com/office/officeart/2008/layout/RadialCluster"/>
    <dgm:cxn modelId="{184811C2-4102-4473-843E-734973C0CB02}" type="presOf" srcId="{FCF4B78F-1C0E-43A2-AE9A-BFE9B942B151}" destId="{1AFD0E20-2C1B-4C92-BCB0-E81FA1CEA011}" srcOrd="0" destOrd="0" presId="urn:microsoft.com/office/officeart/2008/layout/RadialCluster"/>
    <dgm:cxn modelId="{7A70486F-E973-4F8A-9CE0-F5A27350F0AD}" type="presOf" srcId="{8E6F106F-A630-420A-AB2E-62A153AA3A73}" destId="{3AC4D6CC-817B-49A6-B32C-87DC82D3C3F8}" srcOrd="0" destOrd="0" presId="urn:microsoft.com/office/officeart/2008/layout/RadialCluster"/>
    <dgm:cxn modelId="{BB08A97C-C672-49ED-B3D5-0979FD046418}" type="presOf" srcId="{0D50D52A-BD7A-4DF9-8A61-01412DC0D712}" destId="{2841CCC1-C750-4914-8D82-D7BB18DE3E4C}" srcOrd="0" destOrd="0" presId="urn:microsoft.com/office/officeart/2008/layout/RadialCluster"/>
    <dgm:cxn modelId="{E589B58D-C3CA-4290-B0FE-D226C2511BD5}" type="presParOf" srcId="{120DE3C2-FE22-47A5-B40B-DB61DB686108}" destId="{95B3725F-8B3D-4BC9-9B4F-E861E9B79ACB}" srcOrd="0" destOrd="0" presId="urn:microsoft.com/office/officeart/2008/layout/RadialCluster"/>
    <dgm:cxn modelId="{D3950C2D-00BA-4EFC-AB4D-73DC041289BD}" type="presParOf" srcId="{95B3725F-8B3D-4BC9-9B4F-E861E9B79ACB}" destId="{A6C25DDA-CB5E-4BF0-95C4-78E75D4A3FDE}" srcOrd="0" destOrd="0" presId="urn:microsoft.com/office/officeart/2008/layout/RadialCluster"/>
    <dgm:cxn modelId="{F2180037-6292-4929-8DB6-E138B23033F6}" type="presParOf" srcId="{95B3725F-8B3D-4BC9-9B4F-E861E9B79ACB}" destId="{EDFAEF77-D570-4216-9A8B-A89908389279}" srcOrd="1" destOrd="0" presId="urn:microsoft.com/office/officeart/2008/layout/RadialCluster"/>
    <dgm:cxn modelId="{C0A24958-3096-452F-A78D-90B8D6D7558A}" type="presParOf" srcId="{95B3725F-8B3D-4BC9-9B4F-E861E9B79ACB}" destId="{5FB8FC8E-7200-4E32-A09D-3B72A5540356}" srcOrd="2" destOrd="0" presId="urn:microsoft.com/office/officeart/2008/layout/RadialCluster"/>
    <dgm:cxn modelId="{24DADCBD-8F92-4BC8-A6D0-606D8B825FA9}" type="presParOf" srcId="{95B3725F-8B3D-4BC9-9B4F-E861E9B79ACB}" destId="{0E8D0B6B-E881-42D3-99BD-F064AAD98A65}" srcOrd="3" destOrd="0" presId="urn:microsoft.com/office/officeart/2008/layout/RadialCluster"/>
    <dgm:cxn modelId="{DF986EE2-8458-4DFD-B152-A57C09A5264E}" type="presParOf" srcId="{95B3725F-8B3D-4BC9-9B4F-E861E9B79ACB}" destId="{69718C5D-5B81-4BA1-8951-DBD0F67CFAFF}" srcOrd="4" destOrd="0" presId="urn:microsoft.com/office/officeart/2008/layout/RadialCluster"/>
    <dgm:cxn modelId="{78D51534-A3FF-49D3-AE59-4F964897FFD3}" type="presParOf" srcId="{95B3725F-8B3D-4BC9-9B4F-E861E9B79ACB}" destId="{4DBB39D3-D011-40AB-B878-EC32F5C3275A}" srcOrd="5" destOrd="0" presId="urn:microsoft.com/office/officeart/2008/layout/RadialCluster"/>
    <dgm:cxn modelId="{90047A83-C73A-4D48-A77D-BD41A508E2C4}" type="presParOf" srcId="{95B3725F-8B3D-4BC9-9B4F-E861E9B79ACB}" destId="{3AC4D6CC-817B-49A6-B32C-87DC82D3C3F8}" srcOrd="6" destOrd="0" presId="urn:microsoft.com/office/officeart/2008/layout/RadialCluster"/>
    <dgm:cxn modelId="{8F43C512-086E-442A-BB0D-F6B357D3C6B9}" type="presParOf" srcId="{95B3725F-8B3D-4BC9-9B4F-E861E9B79ACB}" destId="{5BFD5E9F-AFDE-458C-9478-DFAE1D01B220}" srcOrd="7" destOrd="0" presId="urn:microsoft.com/office/officeart/2008/layout/RadialCluster"/>
    <dgm:cxn modelId="{F85A67D4-E33F-4304-B2E5-904ED4B9E834}" type="presParOf" srcId="{95B3725F-8B3D-4BC9-9B4F-E861E9B79ACB}" destId="{2841CCC1-C750-4914-8D82-D7BB18DE3E4C}" srcOrd="8" destOrd="0" presId="urn:microsoft.com/office/officeart/2008/layout/RadialCluster"/>
    <dgm:cxn modelId="{5D762601-3A23-432A-89EA-D4C01F7D5287}" type="presParOf" srcId="{95B3725F-8B3D-4BC9-9B4F-E861E9B79ACB}" destId="{680ADDDB-970B-475E-8AA0-5A3C158F2036}" srcOrd="9" destOrd="0" presId="urn:microsoft.com/office/officeart/2008/layout/RadialCluster"/>
    <dgm:cxn modelId="{36F4F966-D9F0-4394-8707-0C67AC5EF3B5}" type="presParOf" srcId="{95B3725F-8B3D-4BC9-9B4F-E861E9B79ACB}" destId="{1AFD0E20-2C1B-4C92-BCB0-E81FA1CEA011}" srcOrd="10"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F7600A-837D-4358-BA75-6B94984E007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E7F5B82-F9AC-4A81-989A-A067B690C07B}">
      <dgm:prSet phldrT="[Text]" custT="1"/>
      <dgm:spPr>
        <a:solidFill>
          <a:srgbClr val="002060"/>
        </a:solidFill>
      </dgm:spPr>
      <dgm:t>
        <a:bodyPr/>
        <a:lstStyle/>
        <a:p>
          <a:r>
            <a:rPr lang="en-US" sz="3200" b="1" dirty="0" smtClean="0">
              <a:solidFill>
                <a:schemeClr val="bg1"/>
              </a:solidFill>
              <a:effectLst/>
            </a:rPr>
            <a:t>Medicare</a:t>
          </a:r>
        </a:p>
        <a:p>
          <a:r>
            <a:rPr lang="en-US" sz="3200" b="1" dirty="0" smtClean="0">
              <a:solidFill>
                <a:schemeClr val="bg1"/>
              </a:solidFill>
              <a:effectLst/>
            </a:rPr>
            <a:t>Enrollment</a:t>
          </a:r>
          <a:endParaRPr lang="en-US" sz="3200" b="1" dirty="0">
            <a:solidFill>
              <a:schemeClr val="bg1"/>
            </a:solidFill>
            <a:effectLst/>
          </a:endParaRPr>
        </a:p>
      </dgm:t>
    </dgm:pt>
    <dgm:pt modelId="{ACAF8AA3-2B0F-4C80-945C-55C2686BE510}" type="parTrans" cxnId="{0E6F67E6-CF19-4A18-875C-6D2066C58CF0}">
      <dgm:prSet/>
      <dgm:spPr/>
      <dgm:t>
        <a:bodyPr/>
        <a:lstStyle/>
        <a:p>
          <a:endParaRPr lang="en-US"/>
        </a:p>
      </dgm:t>
    </dgm:pt>
    <dgm:pt modelId="{3B4F46B4-C0CE-4C71-9C4E-6BF8423D912E}" type="sibTrans" cxnId="{0E6F67E6-CF19-4A18-875C-6D2066C58CF0}">
      <dgm:prSet/>
      <dgm:spPr/>
      <dgm:t>
        <a:bodyPr/>
        <a:lstStyle/>
        <a:p>
          <a:endParaRPr lang="en-US"/>
        </a:p>
      </dgm:t>
    </dgm:pt>
    <dgm:pt modelId="{C516833F-C01D-4A0C-851B-95FB8AD17C92}">
      <dgm:prSet phldrT="[Text]" custT="1"/>
      <dgm:spPr>
        <a:solidFill>
          <a:srgbClr val="007D7D"/>
        </a:solidFill>
        <a:ln>
          <a:noFill/>
        </a:ln>
      </dgm:spPr>
      <dgm:t>
        <a:bodyPr/>
        <a:lstStyle/>
        <a:p>
          <a:r>
            <a:rPr lang="en-US" sz="1800" b="1" dirty="0" smtClean="0">
              <a:effectLst/>
            </a:rPr>
            <a:t>Initial Enrollment Period</a:t>
          </a:r>
        </a:p>
        <a:p>
          <a:r>
            <a:rPr lang="en-US" sz="1600" b="0" i="0" dirty="0" smtClean="0">
              <a:effectLst/>
            </a:rPr>
            <a:t>Begins 3 months before your 65</a:t>
          </a:r>
          <a:r>
            <a:rPr lang="en-US" sz="1600" b="0" i="0" baseline="30000" dirty="0" smtClean="0">
              <a:effectLst/>
            </a:rPr>
            <a:t>th</a:t>
          </a:r>
          <a:r>
            <a:rPr lang="en-US" sz="1600" b="0" i="0" dirty="0" smtClean="0">
              <a:effectLst/>
            </a:rPr>
            <a:t> birthday and ends 3 months after that birthday</a:t>
          </a:r>
          <a:endParaRPr lang="en-US" sz="1600" b="0" i="0" dirty="0">
            <a:effectLst/>
          </a:endParaRPr>
        </a:p>
      </dgm:t>
    </dgm:pt>
    <dgm:pt modelId="{8F973F28-AD9D-49B4-A4EC-ED70C7B16919}" type="parTrans" cxnId="{8CD4AE0A-E787-45E1-B2B4-3BD4E85D9A4E}">
      <dgm:prSet/>
      <dgm:spPr>
        <a:solidFill>
          <a:srgbClr val="000000"/>
        </a:solidFill>
      </dgm:spPr>
      <dgm:t>
        <a:bodyPr/>
        <a:lstStyle/>
        <a:p>
          <a:endParaRPr lang="en-US" b="1">
            <a:effectLst>
              <a:outerShdw blurRad="38100" dist="38100" dir="2700000" algn="tl">
                <a:srgbClr val="000000">
                  <a:alpha val="43137"/>
                </a:srgbClr>
              </a:outerShdw>
            </a:effectLst>
          </a:endParaRPr>
        </a:p>
      </dgm:t>
    </dgm:pt>
    <dgm:pt modelId="{F0FA7E48-5B35-4C92-ACBC-1054437BEDF6}" type="sibTrans" cxnId="{8CD4AE0A-E787-45E1-B2B4-3BD4E85D9A4E}">
      <dgm:prSet/>
      <dgm:spPr/>
      <dgm:t>
        <a:bodyPr/>
        <a:lstStyle/>
        <a:p>
          <a:endParaRPr lang="en-US"/>
        </a:p>
      </dgm:t>
    </dgm:pt>
    <dgm:pt modelId="{B2108377-422E-49F2-A541-A1CC0F198C45}">
      <dgm:prSet phldrT="[Text]" custT="1"/>
      <dgm:spPr>
        <a:solidFill>
          <a:srgbClr val="007D7D"/>
        </a:solidFill>
        <a:ln>
          <a:noFill/>
        </a:ln>
      </dgm:spPr>
      <dgm:t>
        <a:bodyPr/>
        <a:lstStyle/>
        <a:p>
          <a:r>
            <a:rPr lang="en-US" sz="1800" b="1" dirty="0" smtClean="0">
              <a:effectLst/>
            </a:rPr>
            <a:t>Special Enrollment Period</a:t>
          </a:r>
        </a:p>
        <a:p>
          <a:r>
            <a:rPr lang="en-US" sz="1600" b="0" dirty="0" smtClean="0">
              <a:effectLst/>
            </a:rPr>
            <a:t>If 65 or older and covered under a group health plan based on your – or your spouse’s – current work.</a:t>
          </a:r>
          <a:endParaRPr lang="en-US" sz="1600" b="0" dirty="0">
            <a:effectLst/>
          </a:endParaRPr>
        </a:p>
      </dgm:t>
    </dgm:pt>
    <dgm:pt modelId="{AC458FC1-E2FF-4BBC-83FF-C2CAFDCCF21C}" type="parTrans" cxnId="{64EC085D-4122-4D7B-B086-8F5B9D8EBD69}">
      <dgm:prSet/>
      <dgm:spPr/>
      <dgm:t>
        <a:bodyPr/>
        <a:lstStyle/>
        <a:p>
          <a:endParaRPr lang="en-US"/>
        </a:p>
      </dgm:t>
    </dgm:pt>
    <dgm:pt modelId="{7386045D-BF18-4E24-8CE0-14BFD857DF58}" type="sibTrans" cxnId="{64EC085D-4122-4D7B-B086-8F5B9D8EBD69}">
      <dgm:prSet/>
      <dgm:spPr/>
      <dgm:t>
        <a:bodyPr/>
        <a:lstStyle/>
        <a:p>
          <a:endParaRPr lang="en-US"/>
        </a:p>
      </dgm:t>
    </dgm:pt>
    <dgm:pt modelId="{3276D49B-4EC9-4595-AC96-DBCDA8EEFF81}">
      <dgm:prSet phldrT="[Text]" custT="1"/>
      <dgm:spPr>
        <a:solidFill>
          <a:srgbClr val="007D7D"/>
        </a:solidFill>
        <a:ln>
          <a:noFill/>
        </a:ln>
      </dgm:spPr>
      <dgm:t>
        <a:bodyPr/>
        <a:lstStyle/>
        <a:p>
          <a:r>
            <a:rPr lang="en-US" sz="1800" b="1" dirty="0" smtClean="0">
              <a:effectLst/>
            </a:rPr>
            <a:t>General Enrollment Period</a:t>
          </a:r>
        </a:p>
        <a:p>
          <a:r>
            <a:rPr lang="en-US" sz="1600" b="0" dirty="0" smtClean="0">
              <a:effectLst/>
            </a:rPr>
            <a:t>January 1 – March 31</a:t>
          </a:r>
          <a:endParaRPr lang="en-US" sz="1600" b="0" dirty="0">
            <a:effectLst/>
          </a:endParaRPr>
        </a:p>
      </dgm:t>
    </dgm:pt>
    <dgm:pt modelId="{8E6ADD7A-DBF4-48F4-8F03-269AE451D862}" type="parTrans" cxnId="{492D821F-8E98-482F-A5DD-722674F6E3D9}">
      <dgm:prSet/>
      <dgm:spPr/>
      <dgm:t>
        <a:bodyPr/>
        <a:lstStyle/>
        <a:p>
          <a:endParaRPr lang="en-US"/>
        </a:p>
      </dgm:t>
    </dgm:pt>
    <dgm:pt modelId="{7449F124-7194-40F4-B647-268CAAEFDC05}" type="sibTrans" cxnId="{492D821F-8E98-482F-A5DD-722674F6E3D9}">
      <dgm:prSet/>
      <dgm:spPr/>
      <dgm:t>
        <a:bodyPr/>
        <a:lstStyle/>
        <a:p>
          <a:endParaRPr lang="en-US"/>
        </a:p>
      </dgm:t>
    </dgm:pt>
    <dgm:pt modelId="{120DE3C2-FE22-47A5-B40B-DB61DB686108}" type="pres">
      <dgm:prSet presAssocID="{5EF7600A-837D-4358-BA75-6B94984E007B}" presName="Name0" presStyleCnt="0">
        <dgm:presLayoutVars>
          <dgm:chMax val="1"/>
          <dgm:chPref val="1"/>
          <dgm:dir/>
          <dgm:animOne val="branch"/>
          <dgm:animLvl val="lvl"/>
        </dgm:presLayoutVars>
      </dgm:prSet>
      <dgm:spPr/>
      <dgm:t>
        <a:bodyPr/>
        <a:lstStyle/>
        <a:p>
          <a:endParaRPr lang="en-US"/>
        </a:p>
      </dgm:t>
    </dgm:pt>
    <dgm:pt modelId="{95B3725F-8B3D-4BC9-9B4F-E861E9B79ACB}" type="pres">
      <dgm:prSet presAssocID="{0E7F5B82-F9AC-4A81-989A-A067B690C07B}" presName="singleCycle" presStyleCnt="0"/>
      <dgm:spPr/>
    </dgm:pt>
    <dgm:pt modelId="{A6C25DDA-CB5E-4BF0-95C4-78E75D4A3FDE}" type="pres">
      <dgm:prSet presAssocID="{0E7F5B82-F9AC-4A81-989A-A067B690C07B}" presName="singleCenter" presStyleLbl="node1" presStyleIdx="0" presStyleCnt="4" custScaleX="144445" custLinFactNeighborX="497" custLinFactNeighborY="-4454">
        <dgm:presLayoutVars>
          <dgm:chMax val="7"/>
          <dgm:chPref val="7"/>
        </dgm:presLayoutVars>
      </dgm:prSet>
      <dgm:spPr/>
      <dgm:t>
        <a:bodyPr/>
        <a:lstStyle/>
        <a:p>
          <a:endParaRPr lang="en-US"/>
        </a:p>
      </dgm:t>
    </dgm:pt>
    <dgm:pt modelId="{EDFAEF77-D570-4216-9A8B-A89908389279}" type="pres">
      <dgm:prSet presAssocID="{8F973F28-AD9D-49B4-A4EC-ED70C7B16919}" presName="Name56" presStyleLbl="parChTrans1D2" presStyleIdx="0" presStyleCnt="3"/>
      <dgm:spPr/>
      <dgm:t>
        <a:bodyPr/>
        <a:lstStyle/>
        <a:p>
          <a:endParaRPr lang="en-US"/>
        </a:p>
      </dgm:t>
    </dgm:pt>
    <dgm:pt modelId="{5FB8FC8E-7200-4E32-A09D-3B72A5540356}" type="pres">
      <dgm:prSet presAssocID="{C516833F-C01D-4A0C-851B-95FB8AD17C92}" presName="text0" presStyleLbl="node1" presStyleIdx="1" presStyleCnt="4" custScaleX="293593" custScaleY="105395" custRadScaleRad="87466" custRadScaleInc="1826">
        <dgm:presLayoutVars>
          <dgm:bulletEnabled val="1"/>
        </dgm:presLayoutVars>
      </dgm:prSet>
      <dgm:spPr/>
      <dgm:t>
        <a:bodyPr/>
        <a:lstStyle/>
        <a:p>
          <a:endParaRPr lang="en-US"/>
        </a:p>
      </dgm:t>
    </dgm:pt>
    <dgm:pt modelId="{E3BF4CE7-F726-4EDC-8EA0-888B24095D33}" type="pres">
      <dgm:prSet presAssocID="{AC458FC1-E2FF-4BBC-83FF-C2CAFDCCF21C}" presName="Name56" presStyleLbl="parChTrans1D2" presStyleIdx="1" presStyleCnt="3"/>
      <dgm:spPr/>
      <dgm:t>
        <a:bodyPr/>
        <a:lstStyle/>
        <a:p>
          <a:endParaRPr lang="en-US"/>
        </a:p>
      </dgm:t>
    </dgm:pt>
    <dgm:pt modelId="{3AD1ECCC-EBD4-4A56-BBE5-5465A4994D68}" type="pres">
      <dgm:prSet presAssocID="{B2108377-422E-49F2-A541-A1CC0F198C45}" presName="text0" presStyleLbl="node1" presStyleIdx="2" presStyleCnt="4" custScaleX="232260" custScaleY="158032" custRadScaleRad="104657" custRadScaleInc="-35263">
        <dgm:presLayoutVars>
          <dgm:bulletEnabled val="1"/>
        </dgm:presLayoutVars>
      </dgm:prSet>
      <dgm:spPr/>
      <dgm:t>
        <a:bodyPr/>
        <a:lstStyle/>
        <a:p>
          <a:endParaRPr lang="en-US"/>
        </a:p>
      </dgm:t>
    </dgm:pt>
    <dgm:pt modelId="{F8F9306F-2EF9-4D02-A6C7-1CF0CBD6235D}" type="pres">
      <dgm:prSet presAssocID="{8E6ADD7A-DBF4-48F4-8F03-269AE451D862}" presName="Name56" presStyleLbl="parChTrans1D2" presStyleIdx="2" presStyleCnt="3"/>
      <dgm:spPr/>
      <dgm:t>
        <a:bodyPr/>
        <a:lstStyle/>
        <a:p>
          <a:endParaRPr lang="en-US"/>
        </a:p>
      </dgm:t>
    </dgm:pt>
    <dgm:pt modelId="{627BF894-179B-4FA4-B588-D591A4700B16}" type="pres">
      <dgm:prSet presAssocID="{3276D49B-4EC9-4595-AC96-DBCDA8EEFF81}" presName="text0" presStyleLbl="node1" presStyleIdx="3" presStyleCnt="4" custScaleX="223004" custScaleY="157807" custRadScaleRad="101193" custRadScaleInc="34754">
        <dgm:presLayoutVars>
          <dgm:bulletEnabled val="1"/>
        </dgm:presLayoutVars>
      </dgm:prSet>
      <dgm:spPr/>
      <dgm:t>
        <a:bodyPr/>
        <a:lstStyle/>
        <a:p>
          <a:endParaRPr lang="en-US"/>
        </a:p>
      </dgm:t>
    </dgm:pt>
  </dgm:ptLst>
  <dgm:cxnLst>
    <dgm:cxn modelId="{B44B2FA2-DB9E-4D13-916C-37F5153AE0AA}" type="presOf" srcId="{C516833F-C01D-4A0C-851B-95FB8AD17C92}" destId="{5FB8FC8E-7200-4E32-A09D-3B72A5540356}" srcOrd="0" destOrd="0" presId="urn:microsoft.com/office/officeart/2008/layout/RadialCluster"/>
    <dgm:cxn modelId="{64EC085D-4122-4D7B-B086-8F5B9D8EBD69}" srcId="{0E7F5B82-F9AC-4A81-989A-A067B690C07B}" destId="{B2108377-422E-49F2-A541-A1CC0F198C45}" srcOrd="1" destOrd="0" parTransId="{AC458FC1-E2FF-4BBC-83FF-C2CAFDCCF21C}" sibTransId="{7386045D-BF18-4E24-8CE0-14BFD857DF58}"/>
    <dgm:cxn modelId="{492D821F-8E98-482F-A5DD-722674F6E3D9}" srcId="{0E7F5B82-F9AC-4A81-989A-A067B690C07B}" destId="{3276D49B-4EC9-4595-AC96-DBCDA8EEFF81}" srcOrd="2" destOrd="0" parTransId="{8E6ADD7A-DBF4-48F4-8F03-269AE451D862}" sibTransId="{7449F124-7194-40F4-B647-268CAAEFDC05}"/>
    <dgm:cxn modelId="{0E6F67E6-CF19-4A18-875C-6D2066C58CF0}" srcId="{5EF7600A-837D-4358-BA75-6B94984E007B}" destId="{0E7F5B82-F9AC-4A81-989A-A067B690C07B}" srcOrd="0" destOrd="0" parTransId="{ACAF8AA3-2B0F-4C80-945C-55C2686BE510}" sibTransId="{3B4F46B4-C0CE-4C71-9C4E-6BF8423D912E}"/>
    <dgm:cxn modelId="{695FCEF2-95B0-4115-9A48-0EF370071DF0}" type="presOf" srcId="{5EF7600A-837D-4358-BA75-6B94984E007B}" destId="{120DE3C2-FE22-47A5-B40B-DB61DB686108}" srcOrd="0" destOrd="0" presId="urn:microsoft.com/office/officeart/2008/layout/RadialCluster"/>
    <dgm:cxn modelId="{CD3BAF38-9825-4946-B672-43A579C5DDD8}" type="presOf" srcId="{8F973F28-AD9D-49B4-A4EC-ED70C7B16919}" destId="{EDFAEF77-D570-4216-9A8B-A89908389279}" srcOrd="0" destOrd="0" presId="urn:microsoft.com/office/officeart/2008/layout/RadialCluster"/>
    <dgm:cxn modelId="{DAAF61BA-EACD-417B-8C75-0264D5287B8D}" type="presOf" srcId="{AC458FC1-E2FF-4BBC-83FF-C2CAFDCCF21C}" destId="{E3BF4CE7-F726-4EDC-8EA0-888B24095D33}" srcOrd="0" destOrd="0" presId="urn:microsoft.com/office/officeart/2008/layout/RadialCluster"/>
    <dgm:cxn modelId="{01D7B635-EF68-4DD7-BF6A-BD6CD1FB4CD6}" type="presOf" srcId="{8E6ADD7A-DBF4-48F4-8F03-269AE451D862}" destId="{F8F9306F-2EF9-4D02-A6C7-1CF0CBD6235D}" srcOrd="0" destOrd="0" presId="urn:microsoft.com/office/officeart/2008/layout/RadialCluster"/>
    <dgm:cxn modelId="{12DCC722-FBD9-40F4-8263-615D0F146E37}" type="presOf" srcId="{B2108377-422E-49F2-A541-A1CC0F198C45}" destId="{3AD1ECCC-EBD4-4A56-BBE5-5465A4994D68}" srcOrd="0" destOrd="0" presId="urn:microsoft.com/office/officeart/2008/layout/RadialCluster"/>
    <dgm:cxn modelId="{C05C7916-873D-4642-92F4-78EAB26E9800}" type="presOf" srcId="{3276D49B-4EC9-4595-AC96-DBCDA8EEFF81}" destId="{627BF894-179B-4FA4-B588-D591A4700B16}" srcOrd="0" destOrd="0" presId="urn:microsoft.com/office/officeart/2008/layout/RadialCluster"/>
    <dgm:cxn modelId="{8CD4AE0A-E787-45E1-B2B4-3BD4E85D9A4E}" srcId="{0E7F5B82-F9AC-4A81-989A-A067B690C07B}" destId="{C516833F-C01D-4A0C-851B-95FB8AD17C92}" srcOrd="0" destOrd="0" parTransId="{8F973F28-AD9D-49B4-A4EC-ED70C7B16919}" sibTransId="{F0FA7E48-5B35-4C92-ACBC-1054437BEDF6}"/>
    <dgm:cxn modelId="{5B302808-BCE1-4C0D-B0FE-B189F8625D43}" type="presOf" srcId="{0E7F5B82-F9AC-4A81-989A-A067B690C07B}" destId="{A6C25DDA-CB5E-4BF0-95C4-78E75D4A3FDE}" srcOrd="0" destOrd="0" presId="urn:microsoft.com/office/officeart/2008/layout/RadialCluster"/>
    <dgm:cxn modelId="{61AB277C-281F-4BFD-BE65-CBC96E70D47D}" type="presParOf" srcId="{120DE3C2-FE22-47A5-B40B-DB61DB686108}" destId="{95B3725F-8B3D-4BC9-9B4F-E861E9B79ACB}" srcOrd="0" destOrd="0" presId="urn:microsoft.com/office/officeart/2008/layout/RadialCluster"/>
    <dgm:cxn modelId="{A6624F82-E8CD-4E4E-B703-892E27A017C4}" type="presParOf" srcId="{95B3725F-8B3D-4BC9-9B4F-E861E9B79ACB}" destId="{A6C25DDA-CB5E-4BF0-95C4-78E75D4A3FDE}" srcOrd="0" destOrd="0" presId="urn:microsoft.com/office/officeart/2008/layout/RadialCluster"/>
    <dgm:cxn modelId="{B18138E3-405A-4054-8BE8-B4A4A1879522}" type="presParOf" srcId="{95B3725F-8B3D-4BC9-9B4F-E861E9B79ACB}" destId="{EDFAEF77-D570-4216-9A8B-A89908389279}" srcOrd="1" destOrd="0" presId="urn:microsoft.com/office/officeart/2008/layout/RadialCluster"/>
    <dgm:cxn modelId="{1D25A61B-3660-47AA-8594-698F3B90D0E6}" type="presParOf" srcId="{95B3725F-8B3D-4BC9-9B4F-E861E9B79ACB}" destId="{5FB8FC8E-7200-4E32-A09D-3B72A5540356}" srcOrd="2" destOrd="0" presId="urn:microsoft.com/office/officeart/2008/layout/RadialCluster"/>
    <dgm:cxn modelId="{DFA149B4-35F9-4F6C-A1CE-EDB3C9C355BD}" type="presParOf" srcId="{95B3725F-8B3D-4BC9-9B4F-E861E9B79ACB}" destId="{E3BF4CE7-F726-4EDC-8EA0-888B24095D33}" srcOrd="3" destOrd="0" presId="urn:microsoft.com/office/officeart/2008/layout/RadialCluster"/>
    <dgm:cxn modelId="{288B7DA3-5953-48C3-ACCC-3647400A0EED}" type="presParOf" srcId="{95B3725F-8B3D-4BC9-9B4F-E861E9B79ACB}" destId="{3AD1ECCC-EBD4-4A56-BBE5-5465A4994D68}" srcOrd="4" destOrd="0" presId="urn:microsoft.com/office/officeart/2008/layout/RadialCluster"/>
    <dgm:cxn modelId="{EE1323D5-D806-402E-B821-12CB4C2221EC}" type="presParOf" srcId="{95B3725F-8B3D-4BC9-9B4F-E861E9B79ACB}" destId="{F8F9306F-2EF9-4D02-A6C7-1CF0CBD6235D}" srcOrd="5" destOrd="0" presId="urn:microsoft.com/office/officeart/2008/layout/RadialCluster"/>
    <dgm:cxn modelId="{2879D313-B0C0-4325-AADF-8B07E9445990}" type="presParOf" srcId="{95B3725F-8B3D-4BC9-9B4F-E861E9B79ACB}" destId="{627BF894-179B-4FA4-B588-D591A4700B16}"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0.26761</cdr:x>
      <cdr:y>0.63333</cdr:y>
    </cdr:from>
    <cdr:to>
      <cdr:x>0.67606</cdr:x>
      <cdr:y>0.8904</cdr:y>
    </cdr:to>
    <cdr:sp macro="" textlink="">
      <cdr:nvSpPr>
        <cdr:cNvPr id="2" name="TextBox 1"/>
        <cdr:cNvSpPr txBox="1"/>
      </cdr:nvSpPr>
      <cdr:spPr>
        <a:xfrm xmlns:a="http://schemas.openxmlformats.org/drawingml/2006/main">
          <a:off x="2060238" y="3197794"/>
          <a:ext cx="3144517" cy="1298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dirty="0" smtClean="0">
              <a:solidFill>
                <a:schemeClr val="bg1"/>
              </a:solidFill>
            </a:rPr>
            <a:t>Social Security</a:t>
          </a:r>
        </a:p>
        <a:p xmlns:a="http://schemas.openxmlformats.org/drawingml/2006/main">
          <a:r>
            <a:rPr lang="en-US" sz="3200" b="1" dirty="0" smtClean="0">
              <a:solidFill>
                <a:schemeClr val="bg1"/>
              </a:solidFill>
            </a:rPr>
            <a:t>59.8 million</a:t>
          </a:r>
          <a:endParaRPr lang="en-US" sz="3200" b="1" dirty="0">
            <a:solidFill>
              <a:schemeClr val="bg1"/>
            </a:solidFill>
          </a:endParaRPr>
        </a:p>
      </cdr:txBody>
    </cdr:sp>
  </cdr:relSizeAnchor>
  <cdr:relSizeAnchor xmlns:cdr="http://schemas.openxmlformats.org/drawingml/2006/chartDrawing">
    <cdr:from>
      <cdr:x>0.65853</cdr:x>
      <cdr:y>0.21426</cdr:y>
    </cdr:from>
    <cdr:to>
      <cdr:x>0.96839</cdr:x>
      <cdr:y>0.3833</cdr:y>
    </cdr:to>
    <cdr:sp macro="" textlink="">
      <cdr:nvSpPr>
        <cdr:cNvPr id="3" name="TextBox 1"/>
        <cdr:cNvSpPr txBox="1"/>
      </cdr:nvSpPr>
      <cdr:spPr>
        <a:xfrm xmlns:a="http://schemas.openxmlformats.org/drawingml/2006/main">
          <a:off x="5069766" y="1081840"/>
          <a:ext cx="2385506" cy="8535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b="1" dirty="0" smtClean="0">
              <a:solidFill>
                <a:schemeClr val="tx1"/>
              </a:solidFill>
            </a:rPr>
            <a:t>Both</a:t>
          </a:r>
        </a:p>
        <a:p xmlns:a="http://schemas.openxmlformats.org/drawingml/2006/main">
          <a:r>
            <a:rPr lang="en-US" sz="3200" b="1" dirty="0" smtClean="0">
              <a:solidFill>
                <a:schemeClr val="tx1"/>
              </a:solidFill>
            </a:rPr>
            <a:t>2.7 million</a:t>
          </a:r>
          <a:endParaRPr lang="en-US" sz="3200" b="1" dirty="0">
            <a:solidFill>
              <a:schemeClr val="tx1"/>
            </a:solidFill>
          </a:endParaRPr>
        </a:p>
      </cdr:txBody>
    </cdr:sp>
  </cdr:relSizeAnchor>
  <cdr:relSizeAnchor xmlns:cdr="http://schemas.openxmlformats.org/drawingml/2006/chartDrawing">
    <cdr:from>
      <cdr:x>0.42254</cdr:x>
      <cdr:y>0</cdr:y>
    </cdr:from>
    <cdr:to>
      <cdr:x>0.84645</cdr:x>
      <cdr:y>0.21031</cdr:y>
    </cdr:to>
    <cdr:sp macro="" textlink="">
      <cdr:nvSpPr>
        <cdr:cNvPr id="4" name="TextBox 1"/>
        <cdr:cNvSpPr txBox="1"/>
      </cdr:nvSpPr>
      <cdr:spPr>
        <a:xfrm xmlns:a="http://schemas.openxmlformats.org/drawingml/2006/main">
          <a:off x="3252991" y="0"/>
          <a:ext cx="3263563" cy="10618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3200" b="1" dirty="0" smtClean="0">
            <a:solidFill>
              <a:srgbClr val="007D7D"/>
            </a:solidFill>
          </a:endParaRPr>
        </a:p>
        <a:p xmlns:a="http://schemas.openxmlformats.org/drawingml/2006/main">
          <a:r>
            <a:rPr lang="en-US" sz="3200" b="1" dirty="0" smtClean="0">
              <a:solidFill>
                <a:srgbClr val="0F7B7D"/>
              </a:solidFill>
            </a:rPr>
            <a:t>SSI 5.4 million</a:t>
          </a:r>
          <a:endParaRPr lang="en-US" sz="3200" b="1" dirty="0">
            <a:solidFill>
              <a:srgbClr val="0F7B7D"/>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6412"/>
          </a:xfrm>
          <a:prstGeom prst="rect">
            <a:avLst/>
          </a:prstGeom>
        </p:spPr>
        <p:txBody>
          <a:bodyPr vert="horz" lIns="91704" tIns="45853" rIns="91704" bIns="45853"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6412"/>
          </a:xfrm>
          <a:prstGeom prst="rect">
            <a:avLst/>
          </a:prstGeom>
        </p:spPr>
        <p:txBody>
          <a:bodyPr vert="horz" lIns="91704" tIns="45853" rIns="91704" bIns="45853" rtlCol="0"/>
          <a:lstStyle>
            <a:lvl1pPr algn="r">
              <a:defRPr sz="1200"/>
            </a:lvl1pPr>
          </a:lstStyle>
          <a:p>
            <a:fld id="{350DFF5F-05AF-432E-BAAD-55DFFA8C3476}" type="datetimeFigureOut">
              <a:rPr lang="en-US" smtClean="0"/>
              <a:t>6/25/2019</a:t>
            </a:fld>
            <a:endParaRPr lang="en-US"/>
          </a:p>
        </p:txBody>
      </p:sp>
      <p:sp>
        <p:nvSpPr>
          <p:cNvPr id="4" name="Footer Placeholder 3"/>
          <p:cNvSpPr>
            <a:spLocks noGrp="1"/>
          </p:cNvSpPr>
          <p:nvPr>
            <p:ph type="ftr" sz="quarter" idx="2"/>
          </p:nvPr>
        </p:nvSpPr>
        <p:spPr>
          <a:xfrm>
            <a:off x="1" y="8829991"/>
            <a:ext cx="3038372" cy="466411"/>
          </a:xfrm>
          <a:prstGeom prst="rect">
            <a:avLst/>
          </a:prstGeom>
        </p:spPr>
        <p:txBody>
          <a:bodyPr vert="horz" lIns="91704" tIns="45853" rIns="91704" bIns="45853"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29991"/>
            <a:ext cx="3038372" cy="466411"/>
          </a:xfrm>
          <a:prstGeom prst="rect">
            <a:avLst/>
          </a:prstGeom>
        </p:spPr>
        <p:txBody>
          <a:bodyPr vert="horz" lIns="91704" tIns="45853" rIns="91704" bIns="45853"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5" tIns="46577" rIns="93155" bIns="4657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55" tIns="46577" rIns="93155" bIns="46577" rtlCol="0"/>
          <a:lstStyle>
            <a:lvl1pPr algn="r">
              <a:defRPr sz="1200"/>
            </a:lvl1pPr>
          </a:lstStyle>
          <a:p>
            <a:fld id="{950E2B55-7368-4ED0-8184-9A69BA72962C}" type="datetimeFigureOut">
              <a:rPr lang="en-US" smtClean="0"/>
              <a:t>6/25/2019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7" rIns="93155"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5" tIns="46577" rIns="93155"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5" tIns="46577" rIns="93155"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5" tIns="46577" rIns="93155" bIns="46577"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sa.gov/OACT/ProgData/icp.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sa.gov/pubs/EN-05-10069.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sa.gov/OACT/TR/2017/lr4b3.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1</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endParaRPr lang="en-US" sz="900" u="sng" dirty="0">
              <a:solidFill>
                <a:srgbClr val="FF0000"/>
              </a:solidFill>
            </a:endParaRPr>
          </a:p>
          <a:p>
            <a:r>
              <a:rPr lang="en-US" sz="900" u="sng" dirty="0">
                <a:solidFill>
                  <a:srgbClr val="FF0000"/>
                </a:solidFill>
              </a:rPr>
              <a:t>DO NOT </a:t>
            </a:r>
            <a:r>
              <a:rPr lang="en-US" sz="900" dirty="0">
                <a:solidFill>
                  <a:srgbClr val="FF0000"/>
                </a:solidFill>
              </a:rPr>
              <a:t>remove the taxpayer expense disclaimer from this slide, as it is now required by law. </a:t>
            </a:r>
          </a:p>
          <a:p>
            <a:endParaRPr lang="en-US" sz="900" dirty="0">
              <a:solidFill>
                <a:srgbClr val="FF0000"/>
              </a:solidFill>
            </a:endParaRP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solidFill>
                  <a:prstClr val="black"/>
                </a:solidFill>
              </a:rPr>
              <a:pPr/>
              <a:t>14</a:t>
            </a:fld>
            <a:endParaRPr lang="en-US">
              <a:solidFill>
                <a:prstClr val="black"/>
              </a:solidFill>
            </a:endParaRPr>
          </a:p>
        </p:txBody>
      </p:sp>
      <p:sp>
        <p:nvSpPr>
          <p:cNvPr id="5" name="Notes Placeholder 4"/>
          <p:cNvSpPr>
            <a:spLocks noGrp="1"/>
          </p:cNvSpPr>
          <p:nvPr>
            <p:ph type="body" sz="quarter" idx="11"/>
          </p:nvPr>
        </p:nvSpPr>
        <p:spPr/>
        <p:txBody>
          <a:bodyPr/>
          <a:lstStyle/>
          <a:p>
            <a:r>
              <a:rPr lang="en-US" dirty="0" smtClean="0"/>
              <a:t>As of December 2018, 3.1 million dependents of retired workers were receiving 2.3 billion dollars in Social Security benefits each month.  At the same time, 1.6 million dependents of disabled workers were receiving 616 million dollars in monthly Social Security benefits.  </a:t>
            </a:r>
          </a:p>
          <a:p>
            <a:endParaRPr lang="en-US" dirty="0" smtClean="0"/>
          </a:p>
          <a:p>
            <a:r>
              <a:rPr lang="en-US" dirty="0" smtClean="0"/>
              <a:t>When</a:t>
            </a:r>
            <a:r>
              <a:rPr lang="en-US" baseline="0" dirty="0" smtClean="0"/>
              <a:t> you are doing your financial planning, please remember that we pay benefits to children whose parents are eligible for Social Security retirement, disability, or survivor benefits. The child (or children) must be unmarried and under age 18, or under age 19 if still in high school. To receive benefits on a parent’s record past that point, the child must be unmarried and have a disability that began prior to age 22.</a:t>
            </a:r>
          </a:p>
          <a:p>
            <a:endParaRPr lang="en-US" baseline="0" dirty="0" smtClean="0"/>
          </a:p>
          <a:p>
            <a:pPr defTabSz="881371"/>
            <a:r>
              <a:rPr lang="en-US" baseline="0" dirty="0" smtClean="0"/>
              <a:t>SSI, on the other hand, only pays benefits to the individual; not to his or her children. </a:t>
            </a:r>
            <a:r>
              <a:rPr lang="en-US" b="0" baseline="0" dirty="0" smtClean="0"/>
              <a:t>SSI will pay benefits to children who are found to be disabled according to the appropriate definition of disability.</a:t>
            </a:r>
          </a:p>
          <a:p>
            <a:endParaRPr lang="en-US" baseline="0" dirty="0" smtClean="0"/>
          </a:p>
          <a:p>
            <a:r>
              <a:rPr lang="en-US" baseline="0" dirty="0" smtClean="0"/>
              <a:t>You can find more information on our benefit planners page www.ssa.gov/planners. Here you can find planners to help spouses, divorced spouses, children, widows and widowers.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^OCACT</a:t>
            </a:r>
            <a:r>
              <a:rPr lang="en-US" baseline="0" dirty="0" smtClean="0"/>
              <a:t> and </a:t>
            </a:r>
            <a:r>
              <a:rPr lang="en-US" dirty="0" smtClean="0"/>
              <a:t> </a:t>
            </a:r>
            <a:r>
              <a:rPr lang="en-US" u="sng" dirty="0" smtClean="0">
                <a:hlinkClick r:id="rId3"/>
              </a:rPr>
              <a:t>https://www.ssa.gov/OACT/ProgData/icp.html</a:t>
            </a:r>
            <a:r>
              <a:rPr lang="en-US" u="none" baseline="0" dirty="0" smtClean="0"/>
              <a:t>  (December 2018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Slide updated 2/5/2019</a:t>
            </a:r>
            <a:endParaRPr lang="en-US" dirty="0" smtClean="0"/>
          </a:p>
          <a:p>
            <a:endParaRPr lang="en-US" dirty="0"/>
          </a:p>
        </p:txBody>
      </p:sp>
    </p:spTree>
    <p:extLst>
      <p:ext uri="{BB962C8B-B14F-4D97-AF65-F5344CB8AC3E}">
        <p14:creationId xmlns:p14="http://schemas.microsoft.com/office/powerpoint/2010/main" val="79071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15</a:t>
            </a:fld>
            <a:endParaRPr lang="en-US"/>
          </a:p>
        </p:txBody>
      </p:sp>
      <p:sp>
        <p:nvSpPr>
          <p:cNvPr id="5" name="Rectangle 3"/>
          <p:cNvSpPr>
            <a:spLocks noGrp="1" noChangeArrowheads="1"/>
          </p:cNvSpPr>
          <p:nvPr>
            <p:ph type="body" idx="3"/>
          </p:nvPr>
        </p:nvSpPr>
        <p:spPr>
          <a:xfrm>
            <a:off x="609602" y="4343403"/>
            <a:ext cx="5791201" cy="4488358"/>
          </a:xfrm>
          <a:noFill/>
          <a:ln/>
        </p:spPr>
        <p:txBody>
          <a:bodyPr/>
          <a:lstStyle/>
          <a:p>
            <a:r>
              <a:rPr lang="en-US" sz="1100" dirty="0"/>
              <a:t>A spouse who has not worked or who has low earnings can be entitled to as much as one-half of the retired worker’s full benefit.</a:t>
            </a:r>
          </a:p>
          <a:p>
            <a:endParaRPr lang="en-US" sz="1100" dirty="0"/>
          </a:p>
          <a:p>
            <a:r>
              <a:rPr lang="en-US" sz="1100" dirty="0"/>
              <a:t>If you are eligible for both your own retirement benefits and for benefits as a spouse, we always pay your own benefits first. If your benefits as a spouse are higher than your retirement benefits, you will get a combination of benefits equaling the higher spouse benefit.</a:t>
            </a:r>
          </a:p>
          <a:p>
            <a:endParaRPr lang="en-US" sz="1100" dirty="0"/>
          </a:p>
          <a:p>
            <a:r>
              <a:rPr lang="en-US" sz="1100" dirty="0"/>
              <a:t>If spouses want to get Social Security retirement benefits before they reach full retirement age, the amount of the benefit is reduced. The amount of reduction depends on when the person reaches full retirement age.</a:t>
            </a:r>
          </a:p>
          <a:p>
            <a:pPr marL="0" lvl="2" defTabSz="931543">
              <a:defRPr/>
            </a:pPr>
            <a:r>
              <a:rPr lang="en-US" sz="1100" dirty="0"/>
              <a:t>However, if a spouse is caring for a child under age 16 or disabled, who gets Social Security benefits on the worker’s record, the spouse gets full benefits, regardless of age. </a:t>
            </a:r>
          </a:p>
          <a:p>
            <a:endParaRPr lang="en-US" sz="1100" dirty="0"/>
          </a:p>
          <a:p>
            <a:r>
              <a:rPr lang="en-US" sz="1100" dirty="0"/>
              <a:t>This next slide gives you an example.</a:t>
            </a:r>
          </a:p>
          <a:p>
            <a:pPr marL="0" lvl="2"/>
            <a:endParaRPr lang="en-US" sz="1100" dirty="0"/>
          </a:p>
          <a:p>
            <a:endParaRPr lang="en-US" sz="1100" dirty="0"/>
          </a:p>
          <a:p>
            <a:pPr defTabSz="931543">
              <a:defRPr/>
            </a:pPr>
            <a:r>
              <a:rPr lang="en-US" sz="1100" dirty="0"/>
              <a:t>https://www.ssa.gov/planners/retire/yourspouse.html</a:t>
            </a:r>
          </a:p>
          <a:p>
            <a:endParaRPr lang="en-US" sz="1100" dirty="0"/>
          </a:p>
        </p:txBody>
      </p:sp>
    </p:spTree>
    <p:extLst>
      <p:ext uri="{BB962C8B-B14F-4D97-AF65-F5344CB8AC3E}">
        <p14:creationId xmlns:p14="http://schemas.microsoft.com/office/powerpoint/2010/main" val="207554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CE5743-3A04-4968-BD6F-7468E6E759DD}" type="slidenum">
              <a:rPr lang="en-US" sz="900">
                <a:solidFill>
                  <a:prstClr val="black"/>
                </a:solidFill>
              </a:rPr>
              <a:pPr/>
              <a:t>16</a:t>
            </a:fld>
            <a:endParaRPr lang="en-US" sz="900" dirty="0">
              <a:solidFill>
                <a:prstClr val="black"/>
              </a:solidFill>
            </a:endParaRPr>
          </a:p>
        </p:txBody>
      </p:sp>
      <p:sp>
        <p:nvSpPr>
          <p:cNvPr id="121859"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701040" y="4415790"/>
            <a:ext cx="5608320" cy="4183380"/>
          </a:xfrm>
        </p:spPr>
        <p:txBody>
          <a:bodyPr/>
          <a:lstStyle/>
          <a:p>
            <a:r>
              <a:rPr lang="en-US" sz="900" dirty="0"/>
              <a:t>This chart gives an example of how much a $1,000 retirement benefit and a $500 retirement benefit would be reduced if someone took the benefit at age 62. </a:t>
            </a:r>
          </a:p>
          <a:p>
            <a:endParaRPr lang="en-US" sz="900" dirty="0"/>
          </a:p>
          <a:p>
            <a:pPr defTabSz="914123">
              <a:defRPr/>
            </a:pPr>
            <a:r>
              <a:rPr lang="en-US" sz="900" dirty="0"/>
              <a:t>The increase in full retirement age was the result of the 1983 Amendments to the Social Security Act. Full retirement age increases apply to both Retirement Benefits and Survivors Benefits. Although we at Social Security have always used the term “full” retirement age, you may find that some people now refer to “full retirement age” as the “Normal Retirement Age”. Regardless of your full retirement age, reduced benefits can still be paid as early as age 62.</a:t>
            </a:r>
          </a:p>
          <a:p>
            <a:pPr defTabSz="914123">
              <a:defRPr/>
            </a:pPr>
            <a:endParaRPr lang="en-US" sz="900" dirty="0"/>
          </a:p>
          <a:p>
            <a:pPr defTabSz="914123">
              <a:defRPr/>
            </a:pPr>
            <a:r>
              <a:rPr lang="en-US" sz="900" dirty="0"/>
              <a:t>In addition, the Medicare eligibility age of 65 has not changed. We recommend that you apply for Medicare 3 months before your 65</a:t>
            </a:r>
            <a:r>
              <a:rPr lang="en-US" sz="900" baseline="30000" dirty="0"/>
              <a:t>th</a:t>
            </a:r>
            <a:r>
              <a:rPr lang="en-US" sz="900" dirty="0"/>
              <a:t> birthday (unless you are already receiving Social Security benefits when you turn 65, in which case you will be automatically enrolled in Medicare).</a:t>
            </a:r>
            <a:endParaRPr lang="en-US" sz="900" baseline="30000" dirty="0"/>
          </a:p>
          <a:p>
            <a:endParaRPr lang="en-US" sz="900" dirty="0"/>
          </a:p>
          <a:p>
            <a:r>
              <a:rPr lang="en-US" sz="900" dirty="0"/>
              <a:t>Source: https://www.ssa.gov/oact/quickcalc/earlyretire.html</a:t>
            </a:r>
          </a:p>
          <a:p>
            <a:endParaRPr lang="en-US" sz="900" dirty="0"/>
          </a:p>
          <a:p>
            <a:endParaRPr lang="en-US" sz="900" dirty="0"/>
          </a:p>
          <a:p>
            <a:endParaRPr lang="en-US" sz="900" dirty="0"/>
          </a:p>
        </p:txBody>
      </p:sp>
    </p:spTree>
    <p:extLst>
      <p:ext uri="{BB962C8B-B14F-4D97-AF65-F5344CB8AC3E}">
        <p14:creationId xmlns:p14="http://schemas.microsoft.com/office/powerpoint/2010/main" val="54088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3"/>
            <a:ext cx="5842000" cy="4338320"/>
          </a:xfrm>
        </p:spPr>
        <p:txBody>
          <a:bodyPr/>
          <a:lstStyle/>
          <a:p>
            <a:r>
              <a:rPr lang="en-US" sz="1000" dirty="0"/>
              <a:t>The first thing we recommend is that you visit SocialSecurity.gov/pubs and search for the publication entitled, </a:t>
            </a:r>
            <a:r>
              <a:rPr lang="en-US" sz="1000" i="1" dirty="0"/>
              <a:t>How Work Affects Your Benefits</a:t>
            </a:r>
            <a:r>
              <a:rPr lang="en-US" sz="1000" dirty="0"/>
              <a:t>. It explains the rules you must follow in order to avoid an overpayment, and it gives some great examples for different scenarios that could apply to your individual situation.</a:t>
            </a:r>
          </a:p>
          <a:p>
            <a:endParaRPr lang="en-US" sz="1000" dirty="0"/>
          </a:p>
          <a:p>
            <a:r>
              <a:rPr lang="en-US" sz="1000" dirty="0"/>
              <a:t>You can get Social Security retirement or survivors benefits and work at the same time. However, if you’re younger than full retirement age, and earn more than certain amounts, your monthly benefit remains the same but the total amount of benefits you receive for the year will be reduced. The amount that your annual benefits are reduced, however, isn’t truly lost. Your monthly benefit will be increased at your full retirement age to account for benefits withheld due to earlier earnings.</a:t>
            </a:r>
          </a:p>
          <a:p>
            <a:endParaRPr lang="en-US" sz="1000" dirty="0"/>
          </a:p>
          <a:p>
            <a:r>
              <a:rPr lang="en-US" sz="1000" dirty="0"/>
              <a:t>Note that spouses and survivors, who receive benefits because they have minor or disabled children in their care, don’t receive increased benefits at full retirement age if benefits were withheld because of work. I should also mention that different rules apply if you work outside the United States. Contact us if you’re working (or plan to work) outside the country.</a:t>
            </a:r>
          </a:p>
          <a:p>
            <a:endParaRPr lang="en-US" sz="1000" dirty="0"/>
          </a:p>
          <a:p>
            <a:r>
              <a:rPr lang="en-US" sz="1000" dirty="0"/>
              <a:t>But for most of you, here’s how this works. If you work, and are full retirement age or older, you may keep all of your benefits, no matter how much you earn.</a:t>
            </a:r>
          </a:p>
          <a:p>
            <a:endParaRPr lang="en-US" sz="1000" i="1" dirty="0"/>
          </a:p>
          <a:p>
            <a:pPr>
              <a:defRPr/>
            </a:pPr>
            <a:r>
              <a:rPr lang="en-US" altLang="en-US" sz="1000" dirty="0">
                <a:latin typeface="Arial" panose="020B0604020202020204" pitchFamily="34" charset="0"/>
              </a:rPr>
              <a:t>If you’re younger than full retirement age, there is a limit to how much you can earn and still receive full Social Security benefits. If you’re younger than full retirement age, we must deduct $1 from your benefits for each $2 you earn above the annual limit. </a:t>
            </a:r>
            <a:r>
              <a:rPr lang="en-US" altLang="en-US" sz="1000" b="1" dirty="0">
                <a:latin typeface="Arial" panose="020B0604020202020204" pitchFamily="34" charset="0"/>
              </a:rPr>
              <a:t>For 2019, that limit is </a:t>
            </a:r>
            <a:r>
              <a:rPr lang="en-US" altLang="en-US" sz="1000" b="1" u="sng" dirty="0">
                <a:latin typeface="Arial" panose="020B0604020202020204" pitchFamily="34" charset="0"/>
              </a:rPr>
              <a:t>$17,640</a:t>
            </a:r>
            <a:r>
              <a:rPr lang="en-US" altLang="en-US" sz="1000" b="1" dirty="0">
                <a:latin typeface="Arial" panose="020B0604020202020204" pitchFamily="34" charset="0"/>
              </a:rPr>
              <a:t>.</a:t>
            </a:r>
          </a:p>
          <a:p>
            <a:pPr>
              <a:defRPr/>
            </a:pPr>
            <a:endParaRPr lang="en-US" altLang="en-US" sz="1000" dirty="0">
              <a:latin typeface="Arial" panose="020B0604020202020204" pitchFamily="34" charset="0"/>
            </a:endParaRPr>
          </a:p>
          <a:p>
            <a:pPr>
              <a:defRPr/>
            </a:pPr>
            <a:r>
              <a:rPr lang="en-US" altLang="en-US" sz="1000" dirty="0">
                <a:latin typeface="Arial" panose="020B0604020202020204" pitchFamily="34" charset="0"/>
              </a:rPr>
              <a:t>If you reach full retirement age during 2019, we must deduct $1 from your benefits for each $3 you earn above </a:t>
            </a:r>
            <a:r>
              <a:rPr lang="en-US" altLang="en-US" sz="1000" u="sng" dirty="0">
                <a:latin typeface="Arial" panose="020B0604020202020204" pitchFamily="34" charset="0"/>
              </a:rPr>
              <a:t>$46,920 </a:t>
            </a:r>
            <a:r>
              <a:rPr lang="en-US" altLang="en-US" sz="1000" dirty="0">
                <a:latin typeface="Arial" panose="020B0604020202020204" pitchFamily="34" charset="0"/>
              </a:rPr>
              <a:t>until the month you reach full retirement age.</a:t>
            </a:r>
          </a:p>
          <a:p>
            <a:pPr>
              <a:defRPr/>
            </a:pPr>
            <a:endParaRPr lang="en-US" altLang="en-US" sz="1000" dirty="0">
              <a:latin typeface="Arial" panose="020B0604020202020204" pitchFamily="34" charset="0"/>
            </a:endParaRPr>
          </a:p>
          <a:p>
            <a:pPr>
              <a:defRPr/>
            </a:pPr>
            <a:r>
              <a:rPr lang="en-US" altLang="en-US" sz="1000" dirty="0">
                <a:latin typeface="Arial" panose="020B0604020202020204" pitchFamily="34" charset="0"/>
              </a:rPr>
              <a:t>Starting with the month you reach full retirement age, there is </a:t>
            </a:r>
            <a:r>
              <a:rPr lang="en-US" altLang="en-US" sz="1000" u="sng" dirty="0">
                <a:latin typeface="Arial" panose="020B0604020202020204" pitchFamily="34" charset="0"/>
              </a:rPr>
              <a:t>no limit </a:t>
            </a:r>
            <a:r>
              <a:rPr lang="en-US" altLang="en-US" sz="1000" dirty="0">
                <a:latin typeface="Arial" panose="020B0604020202020204" pitchFamily="34" charset="0"/>
              </a:rPr>
              <a:t>on how much you can earn and still receive all of your Social Security benefits.</a:t>
            </a:r>
          </a:p>
          <a:p>
            <a:pPr>
              <a:defRPr/>
            </a:pPr>
            <a:endParaRPr lang="en-US" altLang="en-US" sz="1000" dirty="0">
              <a:latin typeface="Arial" panose="020B0604020202020204" pitchFamily="34" charset="0"/>
            </a:endParaRPr>
          </a:p>
          <a:p>
            <a:pPr defTabSz="917235">
              <a:defRPr/>
            </a:pPr>
            <a:r>
              <a:rPr lang="en-US" altLang="en-US" sz="1000" dirty="0">
                <a:latin typeface="Arial" panose="020B0604020202020204" pitchFamily="34" charset="0"/>
              </a:rPr>
              <a:t>Source:  </a:t>
            </a:r>
            <a:r>
              <a:rPr lang="en-US" sz="1000" u="sng" dirty="0">
                <a:hlinkClick r:id="rId3"/>
              </a:rPr>
              <a:t>https://www.ssa.gov/pubs/EN-05-10069.pdf</a:t>
            </a:r>
            <a:endParaRPr lang="en-US" sz="1000" u="sng" dirty="0"/>
          </a:p>
          <a:p>
            <a:pPr>
              <a:defRPr/>
            </a:pPr>
            <a:endParaRPr lang="en-US" altLang="en-US" sz="1000" dirty="0">
              <a:latin typeface="Arial" panose="020B0604020202020204" pitchFamily="34" charset="0"/>
            </a:endParaRPr>
          </a:p>
          <a:p>
            <a:pPr>
              <a:defRPr/>
            </a:pPr>
            <a:r>
              <a:rPr lang="en-US" altLang="en-US" sz="1000" dirty="0">
                <a:latin typeface="Arial" panose="020B0604020202020204" pitchFamily="34" charset="0"/>
              </a:rPr>
              <a:t>Slide updated 2/6/2019</a:t>
            </a:r>
          </a:p>
          <a:p>
            <a:endParaRPr lang="en-US" sz="1000" i="1" dirty="0"/>
          </a:p>
        </p:txBody>
      </p:sp>
      <p:sp>
        <p:nvSpPr>
          <p:cNvPr id="4" name="Slide Number Placeholder 3"/>
          <p:cNvSpPr>
            <a:spLocks noGrp="1"/>
          </p:cNvSpPr>
          <p:nvPr>
            <p:ph type="sldNum" sz="quarter" idx="10"/>
          </p:nvPr>
        </p:nvSpPr>
        <p:spPr/>
        <p:txBody>
          <a:bodyPr/>
          <a:lstStyle/>
          <a:p>
            <a:fld id="{7AA6493C-F506-43B6-9B4D-1CDB5879358C}" type="slidenum">
              <a:rPr lang="en-US" smtClean="0"/>
              <a:t>17</a:t>
            </a:fld>
            <a:endParaRPr lang="en-US"/>
          </a:p>
        </p:txBody>
      </p:sp>
    </p:spTree>
    <p:extLst>
      <p:ext uri="{BB962C8B-B14F-4D97-AF65-F5344CB8AC3E}">
        <p14:creationId xmlns:p14="http://schemas.microsoft.com/office/powerpoint/2010/main" val="178772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0850"/>
            <a:ext cx="5608320" cy="4183380"/>
          </a:xfrm>
        </p:spPr>
        <p:txBody>
          <a:bodyPr/>
          <a:lstStyle/>
          <a:p>
            <a:r>
              <a:rPr lang="en-US" dirty="0" smtClean="0">
                <a:solidFill>
                  <a:schemeClr val="tx1"/>
                </a:solidFill>
              </a:rPr>
              <a:t>This table provides you with some quick examples to demonstrate how much someone could receive in Social Security benefits for the year 2019, based on his or her monthly benefits and estimated earnings.</a:t>
            </a:r>
          </a:p>
          <a:p>
            <a:pPr defTabSz="917235"/>
            <a:r>
              <a:rPr lang="en-US" dirty="0" smtClean="0">
                <a:solidFill>
                  <a:schemeClr val="tx1"/>
                </a:solidFill>
              </a:rPr>
              <a:t>In this example, we have a person whose monthly retirement, spousal, or survivor benefit is $700. </a:t>
            </a:r>
            <a:r>
              <a:rPr lang="en-US" b="0" dirty="0" smtClean="0">
                <a:solidFill>
                  <a:schemeClr val="tx1"/>
                </a:solidFill>
              </a:rPr>
              <a:t>NOTE: the $700 benefit seems a bit low for an average benefit but it is just an illustrative example. There are definitely people receiving benefits at that $700 level. </a:t>
            </a:r>
          </a:p>
          <a:p>
            <a:endParaRPr lang="en-US" dirty="0" smtClean="0">
              <a:solidFill>
                <a:schemeClr val="tx1"/>
              </a:solidFill>
            </a:endParaRPr>
          </a:p>
          <a:p>
            <a:r>
              <a:rPr lang="en-US" dirty="0" smtClean="0">
                <a:solidFill>
                  <a:schemeClr val="tx1"/>
                </a:solidFill>
              </a:rPr>
              <a:t>In the first row, you see that as long as the person doesn’t earn more than the </a:t>
            </a:r>
            <a:r>
              <a:rPr lang="en-US" strike="noStrike" baseline="0" dirty="0" smtClean="0">
                <a:solidFill>
                  <a:schemeClr val="tx1"/>
                </a:solidFill>
              </a:rPr>
              <a:t>2019</a:t>
            </a:r>
            <a:r>
              <a:rPr lang="en-US" dirty="0" smtClean="0">
                <a:solidFill>
                  <a:schemeClr val="tx1"/>
                </a:solidFill>
              </a:rPr>
              <a:t> limit of $17,640</a:t>
            </a:r>
            <a:r>
              <a:rPr lang="en-US" baseline="0" dirty="0" smtClean="0">
                <a:solidFill>
                  <a:schemeClr val="tx1"/>
                </a:solidFill>
              </a:rPr>
              <a:t> </a:t>
            </a:r>
            <a:r>
              <a:rPr lang="en-US" dirty="0" smtClean="0">
                <a:solidFill>
                  <a:schemeClr val="tx1"/>
                </a:solidFill>
              </a:rPr>
              <a:t>all benefits are paid for the year ($700 x 12 = $8,400).</a:t>
            </a:r>
          </a:p>
          <a:p>
            <a:endParaRPr lang="en-US" dirty="0" smtClean="0">
              <a:solidFill>
                <a:schemeClr val="tx1"/>
              </a:solidFill>
            </a:endParaRPr>
          </a:p>
          <a:p>
            <a:r>
              <a:rPr lang="en-US" dirty="0" smtClean="0">
                <a:solidFill>
                  <a:schemeClr val="tx1"/>
                </a:solidFill>
              </a:rPr>
              <a:t>In the second row, the person earns a little more than the limit. We take the earned amount, the $18,000, and subtract the limit of $17,640, which leaves $360.  Since the offset is $1 in withholdings for every $2 over the limit, we divide $360 in half, leaving $180</a:t>
            </a:r>
            <a:r>
              <a:rPr lang="en-US" baseline="0" dirty="0" smtClean="0">
                <a:solidFill>
                  <a:schemeClr val="tx1"/>
                </a:solidFill>
              </a:rPr>
              <a:t> </a:t>
            </a:r>
            <a:r>
              <a:rPr lang="en-US" dirty="0" smtClean="0">
                <a:solidFill>
                  <a:schemeClr val="tx1"/>
                </a:solidFill>
              </a:rPr>
              <a:t>to be withheld before he or she is paid Social Security.  $180 </a:t>
            </a:r>
            <a:r>
              <a:rPr lang="en-US" strike="sngStrike" baseline="0" dirty="0" smtClean="0">
                <a:solidFill>
                  <a:schemeClr val="tx1"/>
                </a:solidFill>
              </a:rPr>
              <a:t>i</a:t>
            </a:r>
            <a:r>
              <a:rPr lang="en-US" dirty="0" smtClean="0">
                <a:solidFill>
                  <a:schemeClr val="tx1"/>
                </a:solidFill>
              </a:rPr>
              <a:t>s the amount that Social Security must withhold up front before the person receives any Social Security payments in 2019.  The yearly benefit amount would then be $8,220, or $8,400 minus $180.</a:t>
            </a:r>
          </a:p>
          <a:p>
            <a:endParaRPr lang="en-US" dirty="0" smtClean="0">
              <a:solidFill>
                <a:schemeClr val="tx1"/>
              </a:solidFill>
            </a:endParaRPr>
          </a:p>
          <a:p>
            <a:r>
              <a:rPr lang="en-US" dirty="0" smtClean="0">
                <a:solidFill>
                  <a:schemeClr val="tx1"/>
                </a:solidFill>
              </a:rPr>
              <a:t>In the third row, the person earns $20,000 in gross wages and/or net profit from self employment (which is all that we consider when applying the earnings limit). $20,000 minus the limit of $17,640 means the person went over by $2,360. Since the offset is $1 in withholdings for every $2 over the limit, we divide $2,360</a:t>
            </a:r>
            <a:r>
              <a:rPr lang="en-US" baseline="0" dirty="0" smtClean="0">
                <a:solidFill>
                  <a:schemeClr val="tx1"/>
                </a:solidFill>
              </a:rPr>
              <a:t> </a:t>
            </a:r>
            <a:r>
              <a:rPr lang="en-US" dirty="0" smtClean="0">
                <a:solidFill>
                  <a:schemeClr val="tx1"/>
                </a:solidFill>
              </a:rPr>
              <a:t>in half, leaving $1,180</a:t>
            </a:r>
            <a:r>
              <a:rPr lang="en-US" baseline="0" dirty="0" smtClean="0">
                <a:solidFill>
                  <a:schemeClr val="tx1"/>
                </a:solidFill>
              </a:rPr>
              <a:t> </a:t>
            </a:r>
            <a:r>
              <a:rPr lang="en-US" dirty="0" smtClean="0">
                <a:solidFill>
                  <a:schemeClr val="tx1"/>
                </a:solidFill>
              </a:rPr>
              <a:t>to be withheld before he or she is paid Social Security in 2019. $8,400 minus $1,180 equals $7,220 in yearly benefits for this individual, even though the person earned more than $2,000 over the Social Security earnings limit!</a:t>
            </a:r>
          </a:p>
          <a:p>
            <a:endParaRPr lang="en-US" dirty="0" smtClean="0">
              <a:solidFill>
                <a:schemeClr val="tx1"/>
              </a:solidFill>
            </a:endParaRPr>
          </a:p>
          <a:p>
            <a:r>
              <a:rPr lang="en-US" dirty="0" smtClean="0">
                <a:solidFill>
                  <a:schemeClr val="tx1"/>
                </a:solidFill>
              </a:rPr>
              <a:t>So, as you can see, you CAN work and still get some Social Security benefits prior to your full retirement age. And remember that once you reach full retirement age, all of this goes away. You can earn as much as you desire without any worries about a Social Security earnings limit, once you reach full retirement age. But keep in mind that, as we mentioned earlier, the IRS may still apply taxes to your Social Security benefits.</a:t>
            </a:r>
          </a:p>
          <a:p>
            <a:r>
              <a:rPr lang="en-US" dirty="0" smtClean="0">
                <a:solidFill>
                  <a:schemeClr val="tx1"/>
                </a:solidFill>
              </a:rPr>
              <a:t>We do realize that  sometimes people who retire in mid-year already have earned more than the annual earnings limit. That’s why there is a special rule that applies to earnings for one year, usually the first year of retirement. Under this rule, you can get a full Social Security check for any whole month you’re retired, regardless of your yearly earnings. In 2019, a person younger than full retirement age for the entire year is considered retired if monthly earnings are $1,470 or less. </a:t>
            </a:r>
          </a:p>
          <a:p>
            <a:endParaRPr lang="en-US" dirty="0" smtClean="0">
              <a:solidFill>
                <a:schemeClr val="tx1"/>
              </a:solidFill>
            </a:endParaRPr>
          </a:p>
          <a:p>
            <a:r>
              <a:rPr lang="en-US" dirty="0" smtClean="0">
                <a:solidFill>
                  <a:schemeClr val="tx1"/>
                </a:solidFill>
              </a:rPr>
              <a:t>Source:  ^OISP</a:t>
            </a:r>
          </a:p>
          <a:p>
            <a:r>
              <a:rPr lang="en-US" dirty="0" smtClean="0">
                <a:solidFill>
                  <a:schemeClr val="tx1"/>
                </a:solidFill>
              </a:rPr>
              <a:t>Slide</a:t>
            </a:r>
            <a:r>
              <a:rPr lang="en-US" baseline="0" dirty="0" smtClean="0">
                <a:solidFill>
                  <a:schemeClr val="tx1"/>
                </a:solidFill>
              </a:rPr>
              <a:t> updated 2/6/2019</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18</a:t>
            </a:fld>
            <a:endParaRPr lang="en-US"/>
          </a:p>
        </p:txBody>
      </p:sp>
    </p:spTree>
    <p:extLst>
      <p:ext uri="{BB962C8B-B14F-4D97-AF65-F5344CB8AC3E}">
        <p14:creationId xmlns:p14="http://schemas.microsoft.com/office/powerpoint/2010/main" val="112550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talk about how survivor benefits are calculated.</a:t>
            </a:r>
          </a:p>
          <a:p>
            <a:pPr>
              <a:spcBef>
                <a:spcPts val="1201"/>
              </a:spcBef>
              <a:buClr>
                <a:srgbClr val="FF3300"/>
              </a:buClr>
            </a:pPr>
            <a:r>
              <a:rPr lang="en-US" dirty="0" smtClean="0"/>
              <a:t>So, it is possible to get a reduced survivor benefit </a:t>
            </a:r>
            <a:r>
              <a:rPr lang="en-US" dirty="0"/>
              <a:t>on one record at age 60</a:t>
            </a:r>
            <a:r>
              <a:rPr lang="en-US" dirty="0" smtClean="0"/>
              <a:t>, then apply for a reduced – or </a:t>
            </a:r>
            <a:r>
              <a:rPr lang="en-US" dirty="0"/>
              <a:t>unreduced </a:t>
            </a:r>
            <a:r>
              <a:rPr lang="en-US" dirty="0" smtClean="0"/>
              <a:t>– retirement benefit </a:t>
            </a:r>
            <a:r>
              <a:rPr lang="en-US" dirty="0"/>
              <a:t>on </a:t>
            </a:r>
            <a:r>
              <a:rPr lang="en-US" dirty="0" smtClean="0"/>
              <a:t>the other </a:t>
            </a:r>
            <a:r>
              <a:rPr lang="en-US" dirty="0"/>
              <a:t>record </a:t>
            </a:r>
            <a:r>
              <a:rPr lang="en-US" dirty="0" smtClean="0"/>
              <a:t>at </a:t>
            </a:r>
            <a:r>
              <a:rPr lang="en-US" dirty="0"/>
              <a:t>age 62 or </a:t>
            </a:r>
            <a:r>
              <a:rPr lang="en-US" dirty="0" smtClean="0"/>
              <a:t>older.</a:t>
            </a:r>
          </a:p>
          <a:p>
            <a:pPr>
              <a:spcBef>
                <a:spcPts val="1201"/>
              </a:spcBef>
              <a:buClr>
                <a:srgbClr val="FF3300"/>
              </a:buClr>
            </a:pPr>
            <a:r>
              <a:rPr lang="en-US" dirty="0" smtClean="0"/>
              <a:t>Full </a:t>
            </a:r>
            <a:r>
              <a:rPr lang="en-US" dirty="0"/>
              <a:t>benefits </a:t>
            </a:r>
            <a:r>
              <a:rPr lang="en-US" dirty="0" smtClean="0"/>
              <a:t>can be paid by Social Security to </a:t>
            </a:r>
            <a:r>
              <a:rPr lang="en-US" dirty="0"/>
              <a:t>both </a:t>
            </a:r>
            <a:r>
              <a:rPr lang="en-US" dirty="0" smtClean="0"/>
              <a:t>the widow </a:t>
            </a:r>
            <a:r>
              <a:rPr lang="en-US" dirty="0"/>
              <a:t>or widower and </a:t>
            </a:r>
            <a:r>
              <a:rPr lang="en-US" dirty="0" smtClean="0"/>
              <a:t>a divorced </a:t>
            </a:r>
            <a:r>
              <a:rPr lang="en-US" dirty="0"/>
              <a:t>widow or </a:t>
            </a:r>
            <a:r>
              <a:rPr lang="en-US" dirty="0" smtClean="0"/>
              <a:t>widower. In other words, benefits </a:t>
            </a:r>
            <a:r>
              <a:rPr lang="en-US" dirty="0"/>
              <a:t>paid to a surviving divorced spouse who is 60 or older (age 50 if disabled) will not affect the benefit rates for other survivors receiving benefits.</a:t>
            </a:r>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19</a:t>
            </a:fld>
            <a:endParaRPr lang="en-US"/>
          </a:p>
        </p:txBody>
      </p:sp>
    </p:spTree>
    <p:extLst>
      <p:ext uri="{BB962C8B-B14F-4D97-AF65-F5344CB8AC3E}">
        <p14:creationId xmlns:p14="http://schemas.microsoft.com/office/powerpoint/2010/main" val="1091020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solidFill>
                <a:srgbClr val="FF0000"/>
              </a:solidFill>
            </a:endParaRPr>
          </a:p>
          <a:p>
            <a:pPr defTabSz="931543">
              <a:defRPr/>
            </a:pPr>
            <a:r>
              <a:rPr lang="en-US" dirty="0"/>
              <a:t>Your child can get benefits if they’re your biological child, adopted child, or  dependent stepchild. (Sometimes, your child could also be eligible for benefits on their grandparents’ earnings.)</a:t>
            </a:r>
          </a:p>
          <a:p>
            <a:endParaRPr lang="en-US" b="1" dirty="0" smtClean="0">
              <a:solidFill>
                <a:srgbClr val="FF0000"/>
              </a:solidFill>
            </a:endParaRPr>
          </a:p>
          <a:p>
            <a:r>
              <a:rPr lang="en-US" dirty="0"/>
              <a:t>Within a family, a child can receive up to half of the parent’s full retirement or disability benefit. If a child receives survivors benefits, they can get up to 75 percent of the deceased parent’s basic Social Security benefit. There is a limit, however, to the amount of money that we can pay to a family. The family maximum payment is determined as part of every Social Security benefit computation. It can be from 150 to 180 percent of the parent’s full benefit amount. If the total amount payable to all family members exceeds this limit, we </a:t>
            </a:r>
            <a:r>
              <a:rPr lang="en-US" dirty="0" smtClean="0"/>
              <a:t>reduce each person’s benefit proportionately (except the parent’s) until the total equals the maximum allowable amount.</a:t>
            </a:r>
          </a:p>
          <a:p>
            <a:endParaRPr lang="en-US" dirty="0" smtClean="0"/>
          </a:p>
          <a:p>
            <a:r>
              <a:rPr lang="en-US" dirty="0" smtClean="0"/>
              <a:t>Publication:</a:t>
            </a:r>
            <a:r>
              <a:rPr lang="en-US" baseline="0" dirty="0" smtClean="0"/>
              <a:t>  https://www.ssa.gov/pubs/EN-05-10085.pdf</a:t>
            </a:r>
            <a:endParaRPr lang="en-US" dirty="0" smtClean="0"/>
          </a:p>
          <a:p>
            <a:endParaRPr lang="en-US" dirty="0" smtClean="0"/>
          </a:p>
          <a:p>
            <a:r>
              <a:rPr lang="en-US" dirty="0" smtClean="0"/>
              <a:t>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A8A644D-56E0-46BC-9390-92C53C406CE0}" type="slidenum">
              <a:rPr lang="en-US" smtClean="0"/>
              <a:t>20</a:t>
            </a:fld>
            <a:endParaRPr lang="en-US"/>
          </a:p>
        </p:txBody>
      </p:sp>
    </p:spTree>
    <p:extLst>
      <p:ext uri="{BB962C8B-B14F-4D97-AF65-F5344CB8AC3E}">
        <p14:creationId xmlns:p14="http://schemas.microsoft.com/office/powerpoint/2010/main" val="323823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0" dirty="0" smtClean="0">
                <a:latin typeface="Arial" panose="020B0604020202020204" pitchFamily="34" charset="0"/>
              </a:rPr>
              <a:t>Here is a side-by-side comparison of spousal and survivor benefits.</a:t>
            </a:r>
          </a:p>
          <a:p>
            <a:pPr eaLnBrk="1" hangingPunct="1">
              <a:spcBef>
                <a:spcPct val="0"/>
              </a:spcBef>
              <a:defRPr/>
            </a:pPr>
            <a:endParaRPr lang="en-US" altLang="en-US" b="0" dirty="0" smtClean="0">
              <a:latin typeface="Arial" panose="020B0604020202020204" pitchFamily="34" charset="0"/>
            </a:endParaRPr>
          </a:p>
          <a:p>
            <a:pPr marL="291075" indent="-291075">
              <a:spcBef>
                <a:spcPct val="0"/>
              </a:spcBef>
              <a:buFont typeface="Arial" panose="020B0604020202020204" pitchFamily="34" charset="0"/>
              <a:buChar char="•"/>
              <a:defRPr/>
            </a:pPr>
            <a:r>
              <a:rPr lang="en-US" altLang="en-US" b="0" dirty="0" smtClean="0">
                <a:latin typeface="Arial" panose="020B0604020202020204" pitchFamily="34" charset="0"/>
              </a:rPr>
              <a:t>The worker and his or her spouse must be married for one year (continuously) immediately before the day on which the application is filed. </a:t>
            </a:r>
          </a:p>
          <a:p>
            <a:pPr marL="291075" indent="-291075">
              <a:spcBef>
                <a:spcPct val="0"/>
              </a:spcBef>
              <a:buFont typeface="Arial" panose="020B0604020202020204" pitchFamily="34" charset="0"/>
              <a:buChar char="•"/>
              <a:defRPr/>
            </a:pPr>
            <a:endParaRPr lang="en-US" altLang="en-US" b="0" dirty="0" smtClean="0">
              <a:latin typeface="Arial" panose="020B0604020202020204" pitchFamily="34" charset="0"/>
            </a:endParaRPr>
          </a:p>
          <a:p>
            <a:pPr marL="291075" indent="-291075">
              <a:spcBef>
                <a:spcPct val="0"/>
              </a:spcBef>
              <a:buFont typeface="Arial" panose="020B0604020202020204" pitchFamily="34" charset="0"/>
              <a:buChar char="•"/>
              <a:defRPr/>
            </a:pPr>
            <a:r>
              <a:rPr lang="en-US" altLang="en-US" b="0" dirty="0" smtClean="0">
                <a:latin typeface="Arial" panose="020B0604020202020204" pitchFamily="34" charset="0"/>
              </a:rPr>
              <a:t>(Note: The one-year requirement can be waived if the spouse is the natural mother or father of the worker’s biological child or if the spouse was entitled or potentially entitled to certain auxiliary or survivor’s benefits in the month before the month of marriage to the worker).</a:t>
            </a:r>
          </a:p>
          <a:p>
            <a:pPr marL="291075" indent="-291075">
              <a:spcBef>
                <a:spcPct val="0"/>
              </a:spcBef>
              <a:buFont typeface="Arial" panose="020B0604020202020204" pitchFamily="34" charset="0"/>
              <a:buChar char="•"/>
              <a:defRPr/>
            </a:pPr>
            <a:endParaRPr lang="en-US" altLang="en-US" b="0" dirty="0" smtClean="0">
              <a:latin typeface="Arial" panose="020B0604020202020204" pitchFamily="34" charset="0"/>
            </a:endParaRPr>
          </a:p>
          <a:p>
            <a:pPr marL="291075" indent="-291075">
              <a:spcBef>
                <a:spcPct val="0"/>
              </a:spcBef>
              <a:buFont typeface="Arial" panose="020B0604020202020204" pitchFamily="34" charset="0"/>
              <a:buChar char="•"/>
              <a:defRPr/>
            </a:pPr>
            <a:r>
              <a:rPr lang="en-US" altLang="en-US" b="0" dirty="0" smtClean="0">
                <a:latin typeface="Arial" panose="020B0604020202020204" pitchFamily="34" charset="0"/>
              </a:rPr>
              <a:t>If a spouse is caring for a child under age 16 of the worker, the spouse could qualify regardless of age. When the youngest child turns 16, the spouse’s benefit will stop, even though the child’s benefit will continue. However, if the child is disabled, the spouse’s benefits will continue as long as the child is under his or her care.  </a:t>
            </a:r>
          </a:p>
          <a:p>
            <a:endParaRPr lang="en-US" b="0" dirty="0"/>
          </a:p>
        </p:txBody>
      </p:sp>
      <p:sp>
        <p:nvSpPr>
          <p:cNvPr id="4" name="Slide Number Placeholder 3"/>
          <p:cNvSpPr>
            <a:spLocks noGrp="1"/>
          </p:cNvSpPr>
          <p:nvPr>
            <p:ph type="sldNum" sz="quarter" idx="10"/>
          </p:nvPr>
        </p:nvSpPr>
        <p:spPr/>
        <p:txBody>
          <a:bodyPr/>
          <a:lstStyle/>
          <a:p>
            <a:fld id="{D8AD8C53-ECBC-44FC-9144-A8C38BDE651D}" type="slidenum">
              <a:rPr lang="en-US" smtClean="0"/>
              <a:t>21</a:t>
            </a:fld>
            <a:endParaRPr lang="en-US"/>
          </a:p>
        </p:txBody>
      </p:sp>
    </p:spTree>
    <p:extLst>
      <p:ext uri="{BB962C8B-B14F-4D97-AF65-F5344CB8AC3E}">
        <p14:creationId xmlns:p14="http://schemas.microsoft.com/office/powerpoint/2010/main" val="305634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defRPr/>
            </a:pPr>
            <a:r>
              <a:rPr lang="en-US" dirty="0" smtClean="0"/>
              <a:t>Stats:</a:t>
            </a:r>
          </a:p>
          <a:p>
            <a:pPr marL="171981" indent="-171981" defTabSz="931543">
              <a:buFontTx/>
              <a:buChar char="-"/>
              <a:defRPr/>
            </a:pPr>
            <a:r>
              <a:rPr lang="en-US" dirty="0" smtClean="0"/>
              <a:t>Social Security disability payments are modest</a:t>
            </a:r>
            <a:r>
              <a:rPr lang="en-US" b="1" dirty="0" smtClean="0"/>
              <a:t>.  </a:t>
            </a:r>
            <a:r>
              <a:rPr lang="en-US" dirty="0" smtClean="0"/>
              <a:t>As of</a:t>
            </a:r>
            <a:r>
              <a:rPr lang="en-US" baseline="0" dirty="0" smtClean="0"/>
              <a:t> </a:t>
            </a:r>
            <a:r>
              <a:rPr lang="en-US" dirty="0" smtClean="0"/>
              <a:t>December 2018, Social Security paid an average monthly disability benefit of $1,096.99. That is barely enough to keep a beneficiary above the poverty guidelines ($12,490 annually, as of January 2019).</a:t>
            </a:r>
            <a:br>
              <a:rPr lang="en-US" dirty="0" smtClean="0"/>
            </a:br>
            <a:endParaRPr lang="en-US" dirty="0" smtClean="0"/>
          </a:p>
          <a:p>
            <a:pPr defTabSz="931543">
              <a:defRPr/>
            </a:pPr>
            <a:r>
              <a:rPr lang="en-US" sz="2000" dirty="0">
                <a:solidFill>
                  <a:srgbClr val="003366"/>
                </a:solidFill>
              </a:rPr>
              <a:t>- According to the U.S. Census Bureau, </a:t>
            </a:r>
            <a:r>
              <a:rPr lang="en-US" sz="2000" b="1" dirty="0">
                <a:solidFill>
                  <a:srgbClr val="007D7D"/>
                </a:solidFill>
              </a:rPr>
              <a:t>56.7 million </a:t>
            </a:r>
            <a:r>
              <a:rPr lang="en-US" sz="2000" dirty="0">
                <a:solidFill>
                  <a:srgbClr val="003366"/>
                </a:solidFill>
              </a:rPr>
              <a:t>people</a:t>
            </a:r>
            <a:r>
              <a:rPr lang="en-US" sz="2000" dirty="0">
                <a:solidFill>
                  <a:srgbClr val="007D7D"/>
                </a:solidFill>
              </a:rPr>
              <a:t> </a:t>
            </a:r>
            <a:r>
              <a:rPr lang="en-US" sz="2000" dirty="0">
                <a:solidFill>
                  <a:srgbClr val="003366"/>
                </a:solidFill>
              </a:rPr>
              <a:t>living in the United States - 19% of the population - live with a </a:t>
            </a:r>
            <a:r>
              <a:rPr lang="en-US" sz="2000" b="1" dirty="0">
                <a:solidFill>
                  <a:srgbClr val="007D7D"/>
                </a:solidFill>
              </a:rPr>
              <a:t>disability</a:t>
            </a:r>
            <a:r>
              <a:rPr lang="en-US" sz="2000" dirty="0">
                <a:solidFill>
                  <a:srgbClr val="003366"/>
                </a:solidFill>
              </a:rPr>
              <a:t> (as of 2010 – most current stats.)</a:t>
            </a:r>
          </a:p>
          <a:p>
            <a:endParaRPr lang="en-US" dirty="0" smtClean="0"/>
          </a:p>
          <a:p>
            <a:pPr defTabSz="917235">
              <a:defRPr/>
            </a:pPr>
            <a:r>
              <a:rPr lang="en-US" dirty="0" smtClean="0"/>
              <a:t>-</a:t>
            </a:r>
            <a:r>
              <a:rPr lang="en-US" baseline="0" dirty="0" smtClean="0"/>
              <a:t> </a:t>
            </a:r>
            <a:r>
              <a:rPr lang="en-US" b="1" dirty="0">
                <a:solidFill>
                  <a:srgbClr val="007D7D"/>
                </a:solidFill>
              </a:rPr>
              <a:t>38.3 million </a:t>
            </a:r>
            <a:r>
              <a:rPr lang="en-US" dirty="0">
                <a:solidFill>
                  <a:srgbClr val="003366"/>
                </a:solidFill>
              </a:rPr>
              <a:t>people - 13% of the population - live with a </a:t>
            </a:r>
            <a:r>
              <a:rPr lang="en-US" b="1" dirty="0">
                <a:solidFill>
                  <a:srgbClr val="007D7D"/>
                </a:solidFill>
              </a:rPr>
              <a:t>severe disability.</a:t>
            </a:r>
            <a:endParaRPr lang="en-US" dirty="0">
              <a:solidFill>
                <a:srgbClr val="007D7D"/>
              </a:solidFill>
            </a:endParaRPr>
          </a:p>
          <a:p>
            <a:endParaRPr lang="en-US" dirty="0" smtClean="0"/>
          </a:p>
          <a:p>
            <a:pPr defTabSz="881371">
              <a:defRPr/>
            </a:pPr>
            <a:r>
              <a:rPr lang="en-US" dirty="0" smtClean="0"/>
              <a:t>https://www.ssa.gov/policy/docs/quickfacts/stat_snapshot/index.html?qs (Table 2)</a:t>
            </a:r>
          </a:p>
          <a:p>
            <a:pPr defTabSz="931543">
              <a:defRPr/>
            </a:pPr>
            <a:r>
              <a:rPr lang="en-US" baseline="0" dirty="0" smtClean="0"/>
              <a:t>https://aspe.hhs.gov/poverty-guidelines</a:t>
            </a:r>
          </a:p>
          <a:p>
            <a:pPr defTabSz="931543">
              <a:defRPr/>
            </a:pPr>
            <a:r>
              <a:rPr lang="en-US" baseline="0" dirty="0" smtClean="0"/>
              <a:t>https://www2.census.gov/library/publications/2012/demo/p70-131.pdf (Table 1)</a:t>
            </a:r>
          </a:p>
          <a:p>
            <a:pPr defTabSz="931543">
              <a:defRPr/>
            </a:pPr>
            <a:endParaRPr lang="en-US" baseline="0" dirty="0" smtClean="0"/>
          </a:p>
          <a:p>
            <a:pPr defTabSz="931543">
              <a:defRPr/>
            </a:pPr>
            <a:r>
              <a:rPr lang="en-US" baseline="0" dirty="0" smtClean="0"/>
              <a:t>Source:  ^Statistics</a:t>
            </a:r>
          </a:p>
          <a:p>
            <a:pPr defTabSz="931543">
              <a:defRPr/>
            </a:pPr>
            <a:r>
              <a:rPr lang="en-US" baseline="0" dirty="0" smtClean="0"/>
              <a:t>Slide updated 1/15/2019</a:t>
            </a:r>
            <a:endParaRPr lang="en-US" dirty="0" smtClean="0"/>
          </a:p>
          <a:p>
            <a:endParaRPr lang="en-US" dirty="0" smtClean="0"/>
          </a:p>
          <a:p>
            <a:pPr marL="165257" indent="-165257">
              <a:buFontTx/>
              <a:buChar char="-"/>
            </a:pPr>
            <a:endParaRPr lang="en-US" dirty="0" smtClean="0"/>
          </a:p>
          <a:p>
            <a:pPr marL="165257" indent="-165257">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22</a:t>
            </a:fld>
            <a:endParaRPr lang="en-US"/>
          </a:p>
        </p:txBody>
      </p:sp>
    </p:spTree>
    <p:extLst>
      <p:ext uri="{BB962C8B-B14F-4D97-AF65-F5344CB8AC3E}">
        <p14:creationId xmlns:p14="http://schemas.microsoft.com/office/powerpoint/2010/main" val="116563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24</a:t>
            </a:fld>
            <a:endParaRPr lang="en-US"/>
          </a:p>
        </p:txBody>
      </p:sp>
      <p:sp>
        <p:nvSpPr>
          <p:cNvPr id="5" name="Notes Placeholder 4"/>
          <p:cNvSpPr>
            <a:spLocks noGrp="1"/>
          </p:cNvSpPr>
          <p:nvPr>
            <p:ph type="body" sz="quarter" idx="11"/>
          </p:nvPr>
        </p:nvSpPr>
        <p:spPr/>
        <p:txBody>
          <a:bodyPr/>
          <a:lstStyle/>
          <a:p>
            <a:pPr defTabSz="931543">
              <a:defRPr/>
            </a:pPr>
            <a:r>
              <a:rPr lang="en-US" dirty="0"/>
              <a:t>Social Security’s disability definition is based on your medical condition and the fact that you are not expected to be able to do any work for at least 12 months or your condition is terminal. This work determination is based on your age, education and work experience.</a:t>
            </a:r>
          </a:p>
          <a:p>
            <a:pPr defTabSz="931543">
              <a:defRPr/>
            </a:pPr>
            <a:r>
              <a:rPr lang="en-US" dirty="0" smtClean="0"/>
              <a:t> </a:t>
            </a:r>
          </a:p>
          <a:p>
            <a:pPr defTabSz="931543">
              <a:defRPr/>
            </a:pPr>
            <a:r>
              <a:rPr lang="en-US" dirty="0" smtClean="0"/>
              <a:t>The </a:t>
            </a:r>
            <a:r>
              <a:rPr lang="en-US" dirty="0"/>
              <a:t>actual disability definition makes the clear distinction between Social Security’s disability requirements compared to other disability programs, such as Veterans and Workman’s Compensation. </a:t>
            </a:r>
          </a:p>
          <a:p>
            <a:pPr defTabSz="931543">
              <a:defRPr/>
            </a:pPr>
            <a:endParaRPr lang="en-US" dirty="0"/>
          </a:p>
          <a:p>
            <a:pPr>
              <a:buFont typeface="Arial" panose="020B0604020202020204" pitchFamily="34" charset="0"/>
              <a:buNone/>
            </a:pPr>
            <a:r>
              <a:rPr lang="en-US" sz="1300" dirty="0"/>
              <a:t>After becoming eligible for a disability benefit, the law requires us to conduct a medical review to ensure that the beneficiary still qualifies for the program. This generally occurs every 3 to 7 years, depending on the severity of the disability. </a:t>
            </a:r>
          </a:p>
          <a:p>
            <a:pPr defTabSz="914123">
              <a:defRPr/>
            </a:pPr>
            <a:endParaRPr lang="en-US" dirty="0" smtClean="0"/>
          </a:p>
          <a:p>
            <a:pPr defTabSz="931543">
              <a:defRPr/>
            </a:pPr>
            <a:endParaRPr lang="en-US" dirty="0"/>
          </a:p>
          <a:p>
            <a:endParaRPr lang="en-US" dirty="0"/>
          </a:p>
        </p:txBody>
      </p:sp>
    </p:spTree>
    <p:extLst>
      <p:ext uri="{BB962C8B-B14F-4D97-AF65-F5344CB8AC3E}">
        <p14:creationId xmlns:p14="http://schemas.microsoft.com/office/powerpoint/2010/main" val="292930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5" eaLnBrk="0" hangingPunct="0">
              <a:defRPr sz="2400" b="1">
                <a:solidFill>
                  <a:srgbClr val="DDDDDD"/>
                </a:solidFill>
                <a:latin typeface="Times New Roman" pitchFamily="18" charset="0"/>
              </a:defRPr>
            </a:lvl1pPr>
            <a:lvl2pPr marL="742649" indent="-285635" defTabSz="926725" eaLnBrk="0" hangingPunct="0">
              <a:defRPr sz="2400" b="1">
                <a:solidFill>
                  <a:srgbClr val="DDDDDD"/>
                </a:solidFill>
                <a:latin typeface="Times New Roman" pitchFamily="18" charset="0"/>
              </a:defRPr>
            </a:lvl2pPr>
            <a:lvl3pPr marL="1142538" indent="-228508" defTabSz="926725" eaLnBrk="0" hangingPunct="0">
              <a:defRPr sz="2400" b="1">
                <a:solidFill>
                  <a:srgbClr val="DDDDDD"/>
                </a:solidFill>
                <a:latin typeface="Times New Roman" pitchFamily="18" charset="0"/>
              </a:defRPr>
            </a:lvl3pPr>
            <a:lvl4pPr marL="1599551" indent="-228508" defTabSz="926725" eaLnBrk="0" hangingPunct="0">
              <a:defRPr sz="2400" b="1">
                <a:solidFill>
                  <a:srgbClr val="DDDDDD"/>
                </a:solidFill>
                <a:latin typeface="Times New Roman" pitchFamily="18" charset="0"/>
              </a:defRPr>
            </a:lvl4pPr>
            <a:lvl5pPr marL="2056568" indent="-228508" defTabSz="926725" eaLnBrk="0" hangingPunct="0">
              <a:defRPr sz="2400" b="1">
                <a:solidFill>
                  <a:srgbClr val="DDDDDD"/>
                </a:solidFill>
                <a:latin typeface="Times New Roman" pitchFamily="18" charset="0"/>
              </a:defRPr>
            </a:lvl5pPr>
            <a:lvl6pPr marL="2513583" indent="-228508" defTabSz="926725" eaLnBrk="0" fontAlgn="base" hangingPunct="0">
              <a:spcBef>
                <a:spcPct val="0"/>
              </a:spcBef>
              <a:spcAft>
                <a:spcPct val="0"/>
              </a:spcAft>
              <a:defRPr sz="2400" b="1">
                <a:solidFill>
                  <a:srgbClr val="DDDDDD"/>
                </a:solidFill>
                <a:latin typeface="Times New Roman" pitchFamily="18" charset="0"/>
              </a:defRPr>
            </a:lvl6pPr>
            <a:lvl7pPr marL="2970596" indent="-228508" defTabSz="926725" eaLnBrk="0" fontAlgn="base" hangingPunct="0">
              <a:spcBef>
                <a:spcPct val="0"/>
              </a:spcBef>
              <a:spcAft>
                <a:spcPct val="0"/>
              </a:spcAft>
              <a:defRPr sz="2400" b="1">
                <a:solidFill>
                  <a:srgbClr val="DDDDDD"/>
                </a:solidFill>
                <a:latin typeface="Times New Roman" pitchFamily="18" charset="0"/>
              </a:defRPr>
            </a:lvl7pPr>
            <a:lvl8pPr marL="3427611" indent="-228508" defTabSz="926725" eaLnBrk="0" fontAlgn="base" hangingPunct="0">
              <a:spcBef>
                <a:spcPct val="0"/>
              </a:spcBef>
              <a:spcAft>
                <a:spcPct val="0"/>
              </a:spcAft>
              <a:defRPr sz="2400" b="1">
                <a:solidFill>
                  <a:srgbClr val="DDDDDD"/>
                </a:solidFill>
                <a:latin typeface="Times New Roman" pitchFamily="18" charset="0"/>
              </a:defRPr>
            </a:lvl8pPr>
            <a:lvl9pPr marL="3884626" indent="-228508" defTabSz="9267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prstClr val="black"/>
                </a:solidFill>
                <a:latin typeface="Arial" pitchFamily="34" charset="0"/>
              </a:rPr>
              <a:pPr eaLnBrk="1" hangingPunct="1">
                <a:defRPr/>
              </a:pPr>
              <a:t>2</a:t>
            </a:fld>
            <a:endParaRPr lang="en-US" sz="1100" b="0">
              <a:solidFill>
                <a:prstClr val="black"/>
              </a:solidFill>
              <a:latin typeface="Arial" pitchFamily="34" charset="0"/>
            </a:endParaRPr>
          </a:p>
        </p:txBody>
      </p:sp>
      <p:sp>
        <p:nvSpPr>
          <p:cNvPr id="2" name="Notes Placeholder 1"/>
          <p:cNvSpPr>
            <a:spLocks noGrp="1"/>
          </p:cNvSpPr>
          <p:nvPr>
            <p:ph type="body" sz="quarter" idx="10"/>
          </p:nvPr>
        </p:nvSpPr>
        <p:spPr/>
        <p:txBody>
          <a:bodyPr/>
          <a:lstStyle/>
          <a:p>
            <a:r>
              <a:rPr lang="en-US" dirty="0" smtClean="0"/>
              <a:t>Did</a:t>
            </a:r>
            <a:r>
              <a:rPr lang="en-US" baseline="0" dirty="0" smtClean="0"/>
              <a:t> you know that a</a:t>
            </a:r>
            <a:r>
              <a:rPr lang="en-US" dirty="0" smtClean="0"/>
              <a:t>bout 177 million workers will pay Social Security taxes in 2019?  About 94 percent of all workers are covered or eligible under Social Security.</a:t>
            </a:r>
          </a:p>
          <a:p>
            <a:endParaRPr lang="en-US" dirty="0" smtClean="0"/>
          </a:p>
          <a:p>
            <a:endParaRPr lang="en-US" dirty="0" smtClean="0"/>
          </a:p>
          <a:p>
            <a:r>
              <a:rPr lang="en-US" dirty="0" smtClean="0"/>
              <a:t>Source for the first sentence is the 2018 Trustees Report intermediate assumptions, single year table IV.B3 (</a:t>
            </a:r>
            <a:r>
              <a:rPr lang="en-US" u="sng" dirty="0" smtClean="0">
                <a:hlinkClick r:id="rId3"/>
              </a:rPr>
              <a:t>https://</a:t>
            </a:r>
            <a:r>
              <a:rPr lang="en-US" dirty="0" smtClean="0">
                <a:hlinkClick r:id="rId3"/>
              </a:rPr>
              <a:t>www.ssa.gov/OACT/TR/2018/lr4b3.html</a:t>
            </a:r>
            <a:r>
              <a:rPr lang="en-US" dirty="0" smtClean="0"/>
              <a:t>) </a:t>
            </a:r>
          </a:p>
          <a:p>
            <a:endParaRPr lang="en-US" dirty="0" smtClean="0"/>
          </a:p>
          <a:p>
            <a:r>
              <a:rPr lang="en-US" dirty="0" smtClean="0"/>
              <a:t>Source for the second sentence is OCACT estimates (unpublished)  </a:t>
            </a:r>
          </a:p>
          <a:p>
            <a:endParaRPr lang="en-US" dirty="0" smtClean="0"/>
          </a:p>
          <a:p>
            <a:endParaRPr lang="en-US" dirty="0" smtClean="0"/>
          </a:p>
          <a:p>
            <a:r>
              <a:rPr lang="en-US" dirty="0" smtClean="0"/>
              <a:t>Source:  ^OCACT</a:t>
            </a:r>
          </a:p>
          <a:p>
            <a:r>
              <a:rPr lang="en-US" baseline="0" dirty="0" smtClean="0"/>
              <a:t>Slide updated 2/5/2019</a:t>
            </a:r>
            <a:endParaRPr lang="en-US" dirty="0"/>
          </a:p>
        </p:txBody>
      </p:sp>
    </p:spTree>
    <p:extLst>
      <p:ext uri="{BB962C8B-B14F-4D97-AF65-F5344CB8AC3E}">
        <p14:creationId xmlns:p14="http://schemas.microsoft.com/office/powerpoint/2010/main" val="250929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CC4EA-1605-49A5-A2DF-BB86FFBA1D8B}" type="slidenum">
              <a:rPr lang="en-US"/>
              <a:pPr/>
              <a:t>25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2346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26</a:t>
            </a:fld>
            <a:endParaRPr lang="en-US"/>
          </a:p>
        </p:txBody>
      </p:sp>
      <p:sp>
        <p:nvSpPr>
          <p:cNvPr id="5" name="Notes Placeholder 4"/>
          <p:cNvSpPr>
            <a:spLocks noGrp="1"/>
          </p:cNvSpPr>
          <p:nvPr>
            <p:ph type="body" sz="quarter" idx="11"/>
          </p:nvPr>
        </p:nvSpPr>
        <p:spPr/>
        <p:txBody>
          <a:bodyPr/>
          <a:lstStyle/>
          <a:p>
            <a:pPr defTabSz="931543">
              <a:defRPr/>
            </a:pPr>
            <a:r>
              <a:rPr lang="en-US" dirty="0"/>
              <a:t>SSI stands for Supplemental Security Income. Social Security administers the SSI program, which pays monthly benefits to adults with limited income and resources who are disabled, blind, or age 65 or older. Blind or disabled children may also get SSI. </a:t>
            </a:r>
          </a:p>
          <a:p>
            <a:endParaRPr lang="en-US" dirty="0"/>
          </a:p>
          <a:p>
            <a:r>
              <a:rPr lang="en-US" dirty="0"/>
              <a:t>People who have worked long enough, recently enough, may be able to receive Social Security benefits – such as disability or retirement – and SSI benefits at the same time, if the amount of Social Security benefits in combination with the person’s other income falls below the SSI income limits.</a:t>
            </a:r>
          </a:p>
          <a:p>
            <a:endParaRPr lang="en-US" dirty="0"/>
          </a:p>
        </p:txBody>
      </p:sp>
    </p:spTree>
    <p:extLst>
      <p:ext uri="{BB962C8B-B14F-4D97-AF65-F5344CB8AC3E}">
        <p14:creationId xmlns:p14="http://schemas.microsoft.com/office/powerpoint/2010/main" val="292930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When you file an application for disability benefits with Social Security, we always check on your eligibility for both of our programs.</a:t>
            </a:r>
          </a:p>
          <a:p>
            <a:r>
              <a:rPr lang="en-US" sz="900" dirty="0"/>
              <a:t>The same medical requirements apply to both programs, but the non-medical requirements differ.</a:t>
            </a:r>
          </a:p>
          <a:p>
            <a:endParaRPr lang="en-US" sz="900" dirty="0"/>
          </a:p>
          <a:p>
            <a:r>
              <a:rPr lang="en-US" sz="900" dirty="0"/>
              <a:t>Staff at your local Social Security field office review your non-medical eligibility. If you meet the non-medical requirements for SSDI, SSI, or both programs, we send your claim – or claims – to a medical examiner who works for the state of ___(your state).</a:t>
            </a:r>
          </a:p>
          <a:p>
            <a:endParaRPr lang="en-US" sz="900" dirty="0"/>
          </a:p>
          <a:p>
            <a:r>
              <a:rPr lang="en-US" sz="900" dirty="0"/>
              <a:t>Specifically, the medical examiners work for a state agency called the Disability Determination Service, or DDS. Once the medical examiner makes a medical decision on your application, you receive notification by mail, and your local Social Security field office receives notification electronically. If your claim is approved, you start receiving monthly disability benefits. If denied, you have 60 days to file an appeal.</a:t>
            </a:r>
          </a:p>
          <a:p>
            <a:endParaRPr lang="en-US" sz="900" dirty="0"/>
          </a:p>
          <a:p>
            <a:r>
              <a:rPr lang="en-US" sz="900" dirty="0"/>
              <a:t>For SSDI, you must have recent work history in order to receive benefits. Adults must have worked and earned Social Security credits in 5 out of the 10 years prior to the onset of the disability.</a:t>
            </a:r>
          </a:p>
          <a:p>
            <a:endParaRPr lang="en-US" sz="900" dirty="0"/>
          </a:p>
          <a:p>
            <a:r>
              <a:rPr lang="en-US" sz="900" dirty="0"/>
              <a:t>For younger workers, however, less work is required. For example:</a:t>
            </a:r>
          </a:p>
          <a:p>
            <a:endParaRPr lang="en-US" sz="900" dirty="0"/>
          </a:p>
          <a:p>
            <a:pPr>
              <a:spcBef>
                <a:spcPct val="20000"/>
              </a:spcBef>
              <a:buClr>
                <a:srgbClr val="A8C0F6"/>
              </a:buClr>
              <a:buFont typeface="Wingdings" pitchFamily="2" charset="2"/>
              <a:buChar char="§"/>
            </a:pPr>
            <a:r>
              <a:rPr lang="en-US" altLang="en-US" sz="900" u="sng" dirty="0"/>
              <a:t> Before age 24:</a:t>
            </a:r>
          </a:p>
          <a:p>
            <a:pPr marL="628460" lvl="1" indent="-171398">
              <a:spcBef>
                <a:spcPct val="20000"/>
              </a:spcBef>
              <a:buFont typeface="Arial" panose="020B0604020202020204" pitchFamily="34" charset="0"/>
              <a:buChar char="•"/>
            </a:pPr>
            <a:r>
              <a:rPr lang="en-US" altLang="en-US" sz="900" dirty="0"/>
              <a:t>1 ½ years of work in a three-year period before becoming disabled</a:t>
            </a:r>
          </a:p>
          <a:p>
            <a:pPr>
              <a:spcBef>
                <a:spcPct val="20000"/>
              </a:spcBef>
              <a:buClr>
                <a:srgbClr val="A8C0F6"/>
              </a:buClr>
              <a:buFont typeface="Wingdings" pitchFamily="2" charset="2"/>
              <a:buChar char="§"/>
            </a:pPr>
            <a:r>
              <a:rPr lang="en-US" altLang="en-US" sz="900" dirty="0"/>
              <a:t> </a:t>
            </a:r>
            <a:r>
              <a:rPr lang="en-US" altLang="en-US" sz="900" u="sng" dirty="0"/>
              <a:t>Age 24-31:</a:t>
            </a:r>
          </a:p>
          <a:p>
            <a:pPr lvl="1">
              <a:spcBef>
                <a:spcPct val="20000"/>
              </a:spcBef>
              <a:buClr>
                <a:srgbClr val="A8C0F6"/>
              </a:buClr>
              <a:buFont typeface="Wingdings" pitchFamily="2" charset="2"/>
              <a:buChar char="§"/>
            </a:pPr>
            <a:r>
              <a:rPr lang="en-US" altLang="en-US" sz="900" dirty="0"/>
              <a:t>work during half the time between age 21 and the time the disability began</a:t>
            </a:r>
          </a:p>
          <a:p>
            <a:pPr>
              <a:spcBef>
                <a:spcPct val="20000"/>
              </a:spcBef>
              <a:buClr>
                <a:srgbClr val="A8C0F6"/>
              </a:buClr>
              <a:buFont typeface="Wingdings" pitchFamily="2" charset="2"/>
              <a:buChar char="§"/>
            </a:pPr>
            <a:r>
              <a:rPr lang="en-US" altLang="en-US" sz="900" u="sng" dirty="0"/>
              <a:t>Age 31 or older:</a:t>
            </a:r>
          </a:p>
          <a:p>
            <a:pPr lvl="1">
              <a:spcBef>
                <a:spcPct val="20000"/>
              </a:spcBef>
              <a:buClr>
                <a:srgbClr val="A8C0F6"/>
              </a:buClr>
              <a:buFont typeface="Wingdings" pitchFamily="2" charset="2"/>
              <a:buChar char="§"/>
            </a:pPr>
            <a:r>
              <a:rPr lang="en-US" altLang="en-US" sz="900" dirty="0"/>
              <a:t>work during five out of the 10 years before the disability began</a:t>
            </a:r>
            <a:r>
              <a:rPr lang="en-US" altLang="en-US" sz="900" i="1" dirty="0"/>
              <a:t>   </a:t>
            </a:r>
          </a:p>
          <a:p>
            <a:endParaRPr lang="en-US" sz="900" dirty="0"/>
          </a:p>
          <a:p>
            <a:r>
              <a:rPr lang="en-US" sz="900" dirty="0"/>
              <a:t>However, since you do not need to work and gain insured status for SSI, babies and older people who have never worked can receive SSI benefits. They just need to be blind, disabled, or age 65 or older and have limited income and resources.</a:t>
            </a:r>
          </a:p>
          <a:p>
            <a:endParaRPr lang="en-US" sz="900" dirty="0"/>
          </a:p>
          <a:p>
            <a:pPr defTabSz="931543">
              <a:defRPr/>
            </a:pPr>
            <a:r>
              <a:rPr lang="en-US" sz="900" dirty="0"/>
              <a:t>Social Security has a specific set of rules that apply to disability beneficiaries. If you receive Social Security disability benefits or Supplemental Security Income payments, </a:t>
            </a:r>
            <a:r>
              <a:rPr lang="en-US" sz="900" b="1" dirty="0"/>
              <a:t>you must report all earnings to Social Security</a:t>
            </a:r>
            <a:r>
              <a:rPr lang="en-US" sz="900" dirty="0"/>
              <a:t>. </a:t>
            </a:r>
          </a:p>
          <a:p>
            <a:endParaRPr lang="en-US" sz="900" dirty="0"/>
          </a:p>
          <a:p>
            <a:endParaRPr lang="en-US" sz="900" dirty="0"/>
          </a:p>
        </p:txBody>
      </p:sp>
      <p:sp>
        <p:nvSpPr>
          <p:cNvPr id="4" name="Slide Number Placeholder 3"/>
          <p:cNvSpPr>
            <a:spLocks noGrp="1"/>
          </p:cNvSpPr>
          <p:nvPr>
            <p:ph type="sldNum" sz="quarter" idx="10"/>
          </p:nvPr>
        </p:nvSpPr>
        <p:spPr/>
        <p:txBody>
          <a:bodyPr/>
          <a:lstStyle/>
          <a:p>
            <a:fld id="{D8AD8C53-ECBC-44FC-9144-A8C38BDE651D}" type="slidenum">
              <a:rPr lang="en-US" smtClean="0"/>
              <a:t>27</a:t>
            </a:fld>
            <a:endParaRPr lang="en-US"/>
          </a:p>
        </p:txBody>
      </p:sp>
    </p:spTree>
    <p:extLst>
      <p:ext uri="{BB962C8B-B14F-4D97-AF65-F5344CB8AC3E}">
        <p14:creationId xmlns:p14="http://schemas.microsoft.com/office/powerpoint/2010/main" val="2630985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2" y="4415790"/>
            <a:ext cx="5791200" cy="4648200"/>
          </a:xfrm>
        </p:spPr>
        <p:txBody>
          <a:bodyPr/>
          <a:lstStyle/>
          <a:p>
            <a:pPr defTabSz="931543">
              <a:defRPr/>
            </a:pPr>
            <a:r>
              <a:rPr lang="en-US" sz="900" dirty="0"/>
              <a:t>Disability Evaluation under Social Security has been specially prepared to provide physicians and other health professionals with an understanding of the disability programs administered by the Social Security Administration. It explains how each program works, and the kinds of information a health professional can furnish to help ensure sound and prompt determinations and decisions on disability claims. The Listing of Impairments, which includes listings for both adults and children, appear in the Code of Federal Regulations (CFR) in appendix 1 to subpart P of part 404 . We also provide them at SocialSecurity.gov/disability/professionals/bluebook. The listings are just part of how we decide if someone is disabled. For adults, we also consider past work experience, severity of medical conditions, age, education, and work skills. We no longer publish Disability Evaluation Under Social Security in hardcopy because we publish updated versions of the Listing of Impairments electronically. </a:t>
            </a:r>
            <a:br>
              <a:rPr lang="en-US" sz="900" dirty="0"/>
            </a:br>
            <a:r>
              <a:rPr lang="en-US" sz="900" dirty="0"/>
              <a:t/>
            </a:r>
            <a:br>
              <a:rPr lang="en-US" sz="900" dirty="0"/>
            </a:br>
            <a:r>
              <a:rPr lang="en-US" sz="900" dirty="0"/>
              <a:t>Most Social Security disability claims are initially processed through a network of local Social Security Administration (SSA) field offices and State agencies (usually called Disability Determination Services or DDSs). Subsequent appeals of unfavorable determinations may be decided in a DDS or by an administrative law judge in SSA’s Office of Disability Adjudication and Review. </a:t>
            </a:r>
          </a:p>
          <a:p>
            <a:endParaRPr lang="en-US" sz="900" dirty="0"/>
          </a:p>
          <a:p>
            <a:r>
              <a:rPr lang="en-US" sz="900" dirty="0"/>
              <a:t>Social Security representatives in the field offices usually obtain applications for disability benefits in person, by telephone, by mail, or by filing online. The application and related forms ask for a description of the claimant’s impairment (s), treatment sources, and other information that relates to the alleged disability. (The "claimant" is the person who is requesting disability benefits.) The field office is responsible for verifying non-medical eligibility requirements, which may include age, employment, marital status, or Social Security coverage information. The field office then sends the case to a DDS for evaluation of disability.</a:t>
            </a:r>
          </a:p>
          <a:p>
            <a:endParaRPr lang="en-US" sz="900" dirty="0"/>
          </a:p>
          <a:p>
            <a:r>
              <a:rPr lang="en-US" sz="900" dirty="0"/>
              <a:t>The DDSs, which are fully funded by the Federal Government, are State agencies responsible for developing medical evidence and rendering the initial determination on whether or not a claimant is disabled or blind under the law.</a:t>
            </a:r>
          </a:p>
          <a:p>
            <a:r>
              <a:rPr lang="en-US" sz="900" dirty="0"/>
              <a:t>Usually, the DDS tries to obtain evidence from the claimant's own medical sources first. If that evidence is unavailable or insufficient to make a determination, the DDS will arrange for a consultative examination (CE) to obtain the additional information needed. The claimant's treating source is the preferred source for the CE, but the DDS may obtain the CE from an independent source. After completing its development of the evidence, trained staff at the DDS makes the initial disability determination. Then, the DDS returns the case to the field office for appropriate action. If the DDS found that the claimant is disabled, SSA completes any outstanding non-disability development, computes the benefit amount, and begins paying benefits. If the claimant was found not to be disabled, the file is kept in the field office in case the claimant decides to appeal the determination.</a:t>
            </a:r>
          </a:p>
          <a:p>
            <a:endParaRPr lang="en-US" sz="900" dirty="0"/>
          </a:p>
        </p:txBody>
      </p:sp>
      <p:sp>
        <p:nvSpPr>
          <p:cNvPr id="4" name="Slide Number Placeholder 3"/>
          <p:cNvSpPr>
            <a:spLocks noGrp="1"/>
          </p:cNvSpPr>
          <p:nvPr>
            <p:ph type="sldNum" sz="quarter" idx="10"/>
          </p:nvPr>
        </p:nvSpPr>
        <p:spPr/>
        <p:txBody>
          <a:bodyPr/>
          <a:lstStyle/>
          <a:p>
            <a:fld id="{7AA6493C-F506-43B6-9B4D-1CDB5879358C}" type="slidenum">
              <a:rPr lang="en-US" smtClean="0"/>
              <a:t>28</a:t>
            </a:fld>
            <a:endParaRPr lang="en-US"/>
          </a:p>
        </p:txBody>
      </p:sp>
    </p:spTree>
    <p:extLst>
      <p:ext uri="{BB962C8B-B14F-4D97-AF65-F5344CB8AC3E}">
        <p14:creationId xmlns:p14="http://schemas.microsoft.com/office/powerpoint/2010/main" val="378087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20D49-616D-4DC8-9A51-42B66A0CEBCD}" type="slidenum">
              <a:rPr lang="en-US"/>
              <a:pPr/>
              <a:t>30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76957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Social Security, we have a special program called “Compassionate Allowances” which can</a:t>
            </a:r>
            <a:r>
              <a:rPr lang="en-US" baseline="0" dirty="0" smtClean="0"/>
              <a:t> get you a much faster, or “expedited,” medical decision if you are diagnosed with specific conditions.</a:t>
            </a:r>
          </a:p>
          <a:p>
            <a:endParaRPr lang="en-US" baseline="0" dirty="0" smtClean="0"/>
          </a:p>
          <a:p>
            <a:r>
              <a:rPr lang="en-US" baseline="0" dirty="0" smtClean="0"/>
              <a:t>These conditions are selected using information received at public outreach hearings, comments received from the Social Security and DDS communities, counsel of medical and scientific experts, and our research with the National Institutes of Health, or NIH.</a:t>
            </a:r>
          </a:p>
          <a:p>
            <a:endParaRPr lang="en-US" dirty="0"/>
          </a:p>
          <a:p>
            <a:r>
              <a:rPr lang="en-US" dirty="0"/>
              <a:t>In fact, there are </a:t>
            </a:r>
            <a:r>
              <a:rPr lang="en-US" u="sng" dirty="0"/>
              <a:t>more than </a:t>
            </a:r>
            <a:r>
              <a:rPr lang="en-US" u="sng" dirty="0" smtClean="0"/>
              <a:t>225 </a:t>
            </a:r>
            <a:r>
              <a:rPr lang="en-US" u="sng" dirty="0"/>
              <a:t>conditions </a:t>
            </a:r>
            <a:r>
              <a:rPr lang="en-US" dirty="0"/>
              <a:t>that qualify for expedited disability claim processing through this program!</a:t>
            </a:r>
          </a:p>
          <a:p>
            <a:endParaRPr lang="en-US" dirty="0"/>
          </a:p>
          <a:p>
            <a:r>
              <a:rPr lang="en-US" dirty="0"/>
              <a:t>To learn more and see if you or someone you know qualifies for this program, </a:t>
            </a:r>
            <a:r>
              <a:rPr lang="en-US" dirty="0" smtClean="0"/>
              <a:t>visit:</a:t>
            </a:r>
          </a:p>
          <a:p>
            <a:r>
              <a:rPr lang="en-US" dirty="0" smtClean="0"/>
              <a:t>https://socialsecurity.gov/compassionateallowances</a:t>
            </a:r>
            <a:endParaRPr lang="en-US"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31</a:t>
            </a:fld>
            <a:endParaRPr lang="en-US"/>
          </a:p>
        </p:txBody>
      </p:sp>
    </p:spTree>
    <p:extLst>
      <p:ext uri="{BB962C8B-B14F-4D97-AF65-F5344CB8AC3E}">
        <p14:creationId xmlns:p14="http://schemas.microsoft.com/office/powerpoint/2010/main" val="379570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https://www.ssa.gov/benefits/disability/appeal.html</a:t>
            </a:r>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32</a:t>
            </a:fld>
            <a:endParaRPr lang="en-US"/>
          </a:p>
        </p:txBody>
      </p:sp>
    </p:spTree>
    <p:extLst>
      <p:ext uri="{BB962C8B-B14F-4D97-AF65-F5344CB8AC3E}">
        <p14:creationId xmlns:p14="http://schemas.microsoft.com/office/powerpoint/2010/main" val="1321418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2" y="4415790"/>
            <a:ext cx="5791200" cy="4347210"/>
          </a:xfrm>
        </p:spPr>
        <p:txBody>
          <a:bodyPr/>
          <a:lstStyle/>
          <a:p>
            <a:pPr defTabSz="931543">
              <a:defRPr/>
            </a:pPr>
            <a:r>
              <a:rPr lang="en-US" sz="1100" dirty="0"/>
              <a:t>One of the Social Security Administration’s (SSA) highest priorities is to support the efforts of disabled beneficiaries who want to work by developing policies and services to help them reach their employment goals. Our employment-support provisions are intended to assist you in your efforts to become self-sufficient through work. Employment supports can help you find a job or start a business, protect your cash and medical benefits while you work, or save money to go to school. If your benefits end because of your work and you have to stop working later, employment supports can make it easy to begin receiving benefits again. The Social Security Disability Insurance (SSDI) and Supplemental Security Income (SSI) programs include a number of employment support provisions commonly referred to as </a:t>
            </a:r>
            <a:r>
              <a:rPr lang="en-US" sz="1100" b="1" dirty="0"/>
              <a:t>work incentives</a:t>
            </a:r>
            <a:r>
              <a:rPr lang="en-US" sz="1100" dirty="0"/>
              <a:t>.</a:t>
            </a:r>
          </a:p>
          <a:p>
            <a:endParaRPr lang="en-US" sz="1100" dirty="0"/>
          </a:p>
          <a:p>
            <a:r>
              <a:rPr lang="en-US" sz="1100" dirty="0"/>
              <a:t>The Red Book, which can be found on our website, serves as a general reference source about the employment-related provisions of Social Security Disability Insurance and the Supplemental Security Income Programs for educators, advocates, rehabilitation professionals, and counselors who serve people with disabilities. Although you may use the Red Book as a self-help guide, please remember that if you need information specific to your situation regarding eligibility or benefits, you may need to contact us. </a:t>
            </a:r>
          </a:p>
          <a:p>
            <a:endParaRPr lang="en-US" sz="1100" dirty="0"/>
          </a:p>
          <a:p>
            <a:r>
              <a:rPr lang="en-US" sz="1100" dirty="0"/>
              <a:t>We also have further information on our website about working while disabled. Just visit socialsecurity.gov/pubs and search for </a:t>
            </a:r>
            <a:r>
              <a:rPr lang="en-US" sz="1100" b="1" i="1" dirty="0"/>
              <a:t>Working While Disabled: How We Can Help</a:t>
            </a:r>
            <a:r>
              <a:rPr lang="en-US" sz="1100" dirty="0"/>
              <a:t>. It explains how we can help you transition back to work if your health condition improves. </a:t>
            </a:r>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33</a:t>
            </a:fld>
            <a:endParaRPr lang="en-US"/>
          </a:p>
        </p:txBody>
      </p:sp>
    </p:spTree>
    <p:extLst>
      <p:ext uri="{BB962C8B-B14F-4D97-AF65-F5344CB8AC3E}">
        <p14:creationId xmlns:p14="http://schemas.microsoft.com/office/powerpoint/2010/main" val="3748297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272150"/>
            <a:ext cx="5764106" cy="3552323"/>
          </a:xfrm>
        </p:spPr>
        <p:txBody>
          <a:bodyPr/>
          <a:lstStyle/>
          <a:p>
            <a:r>
              <a:rPr lang="en-US" sz="1100" dirty="0"/>
              <a:t>There are several important adjustments to the work incentive programs that went into effect January 1, </a:t>
            </a:r>
            <a:r>
              <a:rPr lang="en-US" sz="1100" dirty="0" smtClean="0"/>
              <a:t>2019. </a:t>
            </a:r>
            <a:r>
              <a:rPr lang="en-US" sz="1100" dirty="0"/>
              <a:t/>
            </a:r>
            <a:br>
              <a:rPr lang="en-US" sz="1100" dirty="0"/>
            </a:br>
            <a:r>
              <a:rPr lang="en-US" sz="1100" dirty="0"/>
              <a:t>Details about these changes can be found in the Red Book.</a:t>
            </a:r>
          </a:p>
          <a:p>
            <a:endParaRPr lang="en-US" sz="1100" dirty="0"/>
          </a:p>
          <a:p>
            <a:pPr marL="275428" indent="-275428">
              <a:buFont typeface="Arial" panose="020B0604020202020204" pitchFamily="34" charset="0"/>
              <a:buChar char="•"/>
            </a:pPr>
            <a:r>
              <a:rPr lang="en-US" sz="1100" dirty="0"/>
              <a:t>The Substantial Gainful Activity (SGA) amount for individuals with disabilities, other than blindness, increased from $1,180 to $1,220.</a:t>
            </a:r>
          </a:p>
          <a:p>
            <a:endParaRPr lang="en-US" sz="1100" dirty="0"/>
          </a:p>
          <a:p>
            <a:pPr marL="275428" indent="-275428">
              <a:buFont typeface="Arial" panose="020B0604020202020204" pitchFamily="34" charset="0"/>
              <a:buChar char="•"/>
            </a:pPr>
            <a:r>
              <a:rPr lang="en-US" sz="1100" dirty="0"/>
              <a:t>The SGA amount for individuals who are blind increased from $1,970 to $2,040 for 2019. </a:t>
            </a:r>
          </a:p>
          <a:p>
            <a:pPr marL="275428" indent="-275428">
              <a:buFont typeface="Arial" panose="020B0604020202020204" pitchFamily="34" charset="0"/>
              <a:buChar char="•"/>
            </a:pPr>
            <a:endParaRPr lang="en-US" sz="1100" dirty="0"/>
          </a:p>
          <a:p>
            <a:pPr marL="275428" indent="-275428">
              <a:buFont typeface="Arial" panose="020B0604020202020204" pitchFamily="34" charset="0"/>
              <a:buChar char="•"/>
            </a:pPr>
            <a:r>
              <a:rPr lang="en-US" sz="1100" dirty="0"/>
              <a:t>The monthly earnings amount that we use to determine if a month counts for the Trial Work Period month is $880 per month in 2019.   </a:t>
            </a:r>
          </a:p>
          <a:p>
            <a:pPr marL="275428" indent="-275428">
              <a:buFont typeface="Arial" panose="020B0604020202020204" pitchFamily="34" charset="0"/>
              <a:buChar char="•"/>
            </a:pPr>
            <a:endParaRPr lang="en-US" sz="1100" dirty="0"/>
          </a:p>
          <a:p>
            <a:pPr marL="275428" indent="-275428">
              <a:buFont typeface="Arial" panose="020B0604020202020204" pitchFamily="34" charset="0"/>
              <a:buChar char="•"/>
            </a:pPr>
            <a:r>
              <a:rPr lang="en-US" sz="1100" dirty="0"/>
              <a:t>The Supplemental Security Income (SSI) Federal Benefit Rate (FBR) is $</a:t>
            </a:r>
            <a:r>
              <a:rPr lang="en-US" sz="1100" dirty="0" smtClean="0"/>
              <a:t>771 </a:t>
            </a:r>
            <a:r>
              <a:rPr lang="en-US" sz="1100" dirty="0"/>
              <a:t>per month for an eligible individual and $</a:t>
            </a:r>
            <a:r>
              <a:rPr lang="en-US" sz="1100" dirty="0" smtClean="0"/>
              <a:t>1,157 </a:t>
            </a:r>
            <a:r>
              <a:rPr lang="en-US" sz="1100" dirty="0"/>
              <a:t>per month for an eligible couple.</a:t>
            </a:r>
          </a:p>
          <a:p>
            <a:pPr marL="275428" indent="-275428">
              <a:buFont typeface="Arial" panose="020B0604020202020204" pitchFamily="34" charset="0"/>
              <a:buChar char="•"/>
            </a:pPr>
            <a:endParaRPr lang="en-US" sz="1100" dirty="0"/>
          </a:p>
          <a:p>
            <a:r>
              <a:rPr lang="en-US" sz="1100" dirty="0" smtClean="0"/>
              <a:t>Source:</a:t>
            </a:r>
            <a:r>
              <a:rPr lang="en-US" sz="1100" baseline="0" dirty="0" smtClean="0"/>
              <a:t>  </a:t>
            </a:r>
            <a:r>
              <a:rPr lang="en-US" sz="1100" dirty="0" smtClean="0"/>
              <a:t>https</a:t>
            </a:r>
            <a:r>
              <a:rPr lang="en-US" sz="1100" dirty="0"/>
              <a:t>://www.ssa.gov/redbook/newfor2019.htm</a:t>
            </a:r>
          </a:p>
          <a:p>
            <a:r>
              <a:rPr lang="en-US" sz="1100" dirty="0"/>
              <a:t>Slide updated 2/5/2019</a:t>
            </a:r>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34</a:t>
            </a:fld>
            <a:endParaRPr lang="en-US"/>
          </a:p>
        </p:txBody>
      </p:sp>
    </p:spTree>
    <p:extLst>
      <p:ext uri="{BB962C8B-B14F-4D97-AF65-F5344CB8AC3E}">
        <p14:creationId xmlns:p14="http://schemas.microsoft.com/office/powerpoint/2010/main" val="698646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349619"/>
            <a:ext cx="5764106" cy="3629792"/>
          </a:xfrm>
        </p:spPr>
        <p:txBody>
          <a:bodyPr/>
          <a:lstStyle/>
          <a:p>
            <a:pPr marL="275428" indent="-275428">
              <a:buFont typeface="Arial" panose="020B0604020202020204" pitchFamily="34" charset="0"/>
              <a:buChar char="•"/>
            </a:pPr>
            <a:r>
              <a:rPr lang="en-US" sz="1100" dirty="0"/>
              <a:t>The amount of earnings that will have no effect on eligibility or benefits for SSI beneficiaries who are students is $7,550 per year. The amount of earnings that we can exclude each month, until we have excluded the maximum for the year, is $1,870 per month.</a:t>
            </a:r>
          </a:p>
          <a:p>
            <a:pPr marL="275428" indent="-275428">
              <a:buFont typeface="Arial" panose="020B0604020202020204" pitchFamily="34" charset="0"/>
              <a:buChar char="•"/>
            </a:pPr>
            <a:endParaRPr lang="en-US" sz="1100" dirty="0"/>
          </a:p>
          <a:p>
            <a:pPr marL="275428" indent="-275428">
              <a:buFont typeface="Arial" panose="020B0604020202020204" pitchFamily="34" charset="0"/>
              <a:buChar char="•"/>
            </a:pPr>
            <a:r>
              <a:rPr lang="en-US" sz="1100" dirty="0"/>
              <a:t>The monthly Medicare Part A Hospital Insurance base premium for less than 30 credits is $437.</a:t>
            </a:r>
          </a:p>
          <a:p>
            <a:endParaRPr lang="en-US" sz="1100" dirty="0"/>
          </a:p>
          <a:p>
            <a:pPr marL="275428" indent="-275428">
              <a:buFont typeface="Arial" panose="020B0604020202020204" pitchFamily="34" charset="0"/>
              <a:buChar char="•"/>
            </a:pPr>
            <a:r>
              <a:rPr lang="en-US" sz="1100" dirty="0"/>
              <a:t>The Part B Supplemental Medical Insurance monthly base premium is $135.50.  Some people with higher incomes will pay a higher amount.</a:t>
            </a:r>
          </a:p>
          <a:p>
            <a:pPr marL="275428" indent="-275428">
              <a:buFont typeface="Arial" panose="020B0604020202020204" pitchFamily="34" charset="0"/>
              <a:buChar char="•"/>
            </a:pPr>
            <a:endParaRPr lang="en-US" sz="1100" dirty="0"/>
          </a:p>
          <a:p>
            <a:pPr defTabSz="917235"/>
            <a:r>
              <a:rPr lang="en-US" sz="1100" dirty="0"/>
              <a:t>Source:  https://www.ssa.gov/redbook/newfor2019.htm</a:t>
            </a:r>
          </a:p>
          <a:p>
            <a:r>
              <a:rPr lang="en-US" sz="1100" dirty="0"/>
              <a:t>Slide updated 2/5/2019</a:t>
            </a:r>
          </a:p>
        </p:txBody>
      </p:sp>
      <p:sp>
        <p:nvSpPr>
          <p:cNvPr id="4" name="Slide Number Placeholder 3"/>
          <p:cNvSpPr>
            <a:spLocks noGrp="1"/>
          </p:cNvSpPr>
          <p:nvPr>
            <p:ph type="sldNum" sz="quarter" idx="10"/>
          </p:nvPr>
        </p:nvSpPr>
        <p:spPr/>
        <p:txBody>
          <a:bodyPr/>
          <a:lstStyle/>
          <a:p>
            <a:fld id="{7AA6493C-F506-43B6-9B4D-1CDB5879358C}" type="slidenum">
              <a:rPr lang="en-US" smtClean="0"/>
              <a:t>35</a:t>
            </a:fld>
            <a:endParaRPr lang="en-US"/>
          </a:p>
        </p:txBody>
      </p:sp>
    </p:spTree>
    <p:extLst>
      <p:ext uri="{BB962C8B-B14F-4D97-AF65-F5344CB8AC3E}">
        <p14:creationId xmlns:p14="http://schemas.microsoft.com/office/powerpoint/2010/main" val="315061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3403"/>
            <a:ext cx="5608320" cy="4565649"/>
          </a:xfrm>
        </p:spPr>
        <p:txBody>
          <a:bodyPr/>
          <a:lstStyle/>
          <a:p>
            <a:r>
              <a:rPr lang="en-US" sz="1300" dirty="0"/>
              <a:t>This image illustrates the number of beneficiaries we pay. Currently, more than one in every six people in America is receiving a Social Security benefit. The majority of our beneficiaries are retired.</a:t>
            </a:r>
          </a:p>
          <a:p>
            <a:endParaRPr lang="en-US" sz="1300" dirty="0"/>
          </a:p>
          <a:p>
            <a:r>
              <a:rPr lang="en-US" sz="1300" dirty="0"/>
              <a:t>But Social Security is more than retirement...it is a family protection plan (almost 1/3 of the beneficiaries are disabled, dependents of disabled, or survivors).</a:t>
            </a:r>
          </a:p>
          <a:p>
            <a:endParaRPr lang="en-US" sz="1300" dirty="0"/>
          </a:p>
          <a:p>
            <a:pPr defTabSz="931543">
              <a:defRPr/>
            </a:pPr>
            <a:r>
              <a:rPr lang="en-US" sz="1400" dirty="0"/>
              <a:t>Social Security is an intergenerational transfer system: today’s workers help pay for current retirees’ and other beneficiaries’ benefits, not their own future benefits. </a:t>
            </a:r>
          </a:p>
          <a:p>
            <a:pPr defTabSz="931543">
              <a:defRPr/>
            </a:pPr>
            <a:endParaRPr lang="en-US" sz="1400" b="1" dirty="0"/>
          </a:p>
          <a:p>
            <a:pPr defTabSz="931543">
              <a:defRPr/>
            </a:pPr>
            <a:r>
              <a:rPr lang="en-US" sz="1400" dirty="0"/>
              <a:t>There’s no account set aside with your name and contributions on it.</a:t>
            </a:r>
            <a:endParaRPr lang="en-US" sz="1400" b="1" dirty="0">
              <a:solidFill>
                <a:srgbClr val="FF0000"/>
              </a:solidFill>
            </a:endParaRPr>
          </a:p>
          <a:p>
            <a:endParaRPr lang="en-US" sz="1300" dirty="0"/>
          </a:p>
          <a:p>
            <a:r>
              <a:rPr lang="en-US" sz="1300" dirty="0"/>
              <a:t>Source: https://www.ssa.gov/policy/docs/quickfacts/stat_snapshot/index.html?qs  (Table 1)</a:t>
            </a:r>
          </a:p>
          <a:p>
            <a:endParaRPr lang="en-US" sz="1300" dirty="0"/>
          </a:p>
          <a:p>
            <a:r>
              <a:rPr lang="en-US" sz="1300" dirty="0" smtClean="0"/>
              <a:t>Source:</a:t>
            </a:r>
            <a:r>
              <a:rPr lang="en-US" sz="1300" baseline="0" dirty="0" smtClean="0"/>
              <a:t>  ^</a:t>
            </a:r>
            <a:r>
              <a:rPr lang="en-US" sz="1300" dirty="0" smtClean="0"/>
              <a:t>Statistics</a:t>
            </a:r>
          </a:p>
          <a:p>
            <a:r>
              <a:rPr lang="en-US" sz="1300" dirty="0" smtClean="0"/>
              <a:t>Slide updated </a:t>
            </a:r>
            <a:r>
              <a:rPr lang="en-US" sz="1300" dirty="0"/>
              <a:t>2/5/2019</a:t>
            </a:r>
          </a:p>
          <a:p>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3</a:t>
            </a:fld>
            <a:endParaRPr lang="en-US" dirty="0"/>
          </a:p>
        </p:txBody>
      </p:sp>
    </p:spTree>
    <p:extLst>
      <p:ext uri="{BB962C8B-B14F-4D97-AF65-F5344CB8AC3E}">
        <p14:creationId xmlns:p14="http://schemas.microsoft.com/office/powerpoint/2010/main" val="1614985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 to speaker: Can remove ‘environmental</a:t>
            </a:r>
            <a:r>
              <a:rPr lang="en-US" b="1" baseline="0" dirty="0" smtClean="0"/>
              <a:t> health hazard exposure’</a:t>
            </a:r>
          </a:p>
          <a:p>
            <a:endParaRPr lang="en-US" b="1" dirty="0" smtClean="0"/>
          </a:p>
          <a:p>
            <a:r>
              <a:rPr lang="en-US" dirty="0" smtClean="0"/>
              <a:t>Remember </a:t>
            </a:r>
            <a:r>
              <a:rPr lang="en-US" dirty="0"/>
              <a:t>that although the full retirement age has increased above age 65, Medicare eligibility is still age 65</a:t>
            </a:r>
            <a:r>
              <a:rPr lang="en-US" dirty="0" smtClean="0"/>
              <a:t>. </a:t>
            </a:r>
            <a:r>
              <a:rPr lang="en-US" dirty="0"/>
              <a:t>One of the most important things to remember is that you can apply for Medicare online, even if you are waiting past age 65 to apply for Social Security retirement benefits.</a:t>
            </a:r>
          </a:p>
          <a:p>
            <a:endParaRPr lang="en-US" dirty="0"/>
          </a:p>
          <a:p>
            <a:r>
              <a:rPr lang="en-US" dirty="0"/>
              <a:t>You should apply for Medicare 3 months before your 65</a:t>
            </a:r>
            <a:r>
              <a:rPr lang="en-US" baseline="30000" dirty="0"/>
              <a:t>th</a:t>
            </a:r>
            <a:r>
              <a:rPr lang="en-US" dirty="0"/>
              <a:t> birthday, even when you plan to apply for your retirement or spouse’s benefits </a:t>
            </a:r>
            <a:r>
              <a:rPr lang="en-US" dirty="0" smtClean="0"/>
              <a:t>later.</a:t>
            </a:r>
            <a:endParaRPr lang="en-US" dirty="0"/>
          </a:p>
          <a:p>
            <a:endParaRPr lang="en-US" dirty="0"/>
          </a:p>
          <a:p>
            <a:r>
              <a:rPr lang="en-US" dirty="0" smtClean="0"/>
              <a:t>If you are approved for Social Security disability benefits, you will be eligible </a:t>
            </a:r>
            <a:r>
              <a:rPr lang="en-US" dirty="0"/>
              <a:t>for Medicare </a:t>
            </a:r>
            <a:r>
              <a:rPr lang="en-US" dirty="0" smtClean="0"/>
              <a:t>benefits </a:t>
            </a:r>
            <a:r>
              <a:rPr lang="en-US" dirty="0"/>
              <a:t>24 months from the month you were </a:t>
            </a:r>
            <a:r>
              <a:rPr lang="en-US" i="1" dirty="0"/>
              <a:t>entitled</a:t>
            </a:r>
            <a:r>
              <a:rPr lang="en-US" dirty="0"/>
              <a:t> to </a:t>
            </a:r>
            <a:r>
              <a:rPr lang="en-US" dirty="0" smtClean="0"/>
              <a:t>receive benefits</a:t>
            </a:r>
            <a:r>
              <a:rPr lang="en-US" dirty="0"/>
              <a:t>, not from the first month you receive a payment.</a:t>
            </a:r>
          </a:p>
          <a:p>
            <a:endParaRPr lang="en-US" dirty="0"/>
          </a:p>
          <a:p>
            <a:r>
              <a:rPr lang="en-US" dirty="0">
                <a:solidFill>
                  <a:srgbClr val="FFFF00"/>
                </a:solidFill>
              </a:rPr>
              <a:t>If you are diagnosed with Amyotrophic Lateral Sclerosis (Lou Gehrig’s disease) and you get disability benefits, you can get Medicare right away.</a:t>
            </a:r>
          </a:p>
          <a:p>
            <a:endParaRPr lang="en-US" dirty="0">
              <a:solidFill>
                <a:srgbClr val="FFFF00"/>
              </a:solidFill>
            </a:endParaRPr>
          </a:p>
          <a:p>
            <a:pPr defTabSz="917235">
              <a:defRPr/>
            </a:pPr>
            <a:r>
              <a:rPr lang="en-US" dirty="0"/>
              <a:t>If you have permanent kidney failure and you receive maintenance dialysis or a kidney transplant – you may also be eligible for Medicare.</a:t>
            </a:r>
          </a:p>
          <a:p>
            <a:pPr algn="ctr"/>
            <a:endParaRPr lang="en-US" dirty="0"/>
          </a:p>
          <a:p>
            <a:r>
              <a:rPr lang="en-US" u="sng" dirty="0" smtClean="0">
                <a:solidFill>
                  <a:srgbClr val="FF0000"/>
                </a:solidFill>
              </a:rPr>
              <a:t>*Note to speaker</a:t>
            </a:r>
            <a:r>
              <a:rPr lang="en-US" dirty="0" smtClean="0">
                <a:solidFill>
                  <a:srgbClr val="FF0000"/>
                </a:solidFill>
              </a:rPr>
              <a:t>: If an audience member asks about Medicare based on exposure to environmental health hazard,</a:t>
            </a:r>
          </a:p>
          <a:p>
            <a:r>
              <a:rPr lang="en-US" dirty="0" smtClean="0">
                <a:solidFill>
                  <a:srgbClr val="FF0000"/>
                </a:solidFill>
              </a:rPr>
              <a:t>provide this link:  www.ssa.gov/OP_Home/ssact/title18/1881A.htm</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36</a:t>
            </a:fld>
            <a:endParaRPr lang="en-US"/>
          </a:p>
        </p:txBody>
      </p:sp>
    </p:spTree>
    <p:extLst>
      <p:ext uri="{BB962C8B-B14F-4D97-AF65-F5344CB8AC3E}">
        <p14:creationId xmlns:p14="http://schemas.microsoft.com/office/powerpoint/2010/main" val="408552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Medicare has three enrollment periods:</a:t>
            </a:r>
          </a:p>
          <a:p>
            <a:endParaRPr lang="en-US" sz="1000" dirty="0"/>
          </a:p>
          <a:p>
            <a:r>
              <a:rPr lang="en-US" sz="1000" dirty="0"/>
              <a:t>Initial Enrollment Period-- your initial enrollment period has a 7-month enrollment period. It begins three months before your 65th birthday, includes the month you turn age 65, and ends three months after that birthday.</a:t>
            </a:r>
          </a:p>
          <a:p>
            <a:endParaRPr lang="en-US" sz="1000" dirty="0"/>
          </a:p>
          <a:p>
            <a:r>
              <a:rPr lang="en-US" sz="1000" dirty="0"/>
              <a:t>Special Enrollment Period-- If you are age 65 or older,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 the time you retire.</a:t>
            </a:r>
          </a:p>
          <a:p>
            <a:endParaRPr lang="en-US" sz="1000" dirty="0"/>
          </a:p>
          <a:p>
            <a:r>
              <a:rPr lang="en-US" sz="1000" dirty="0"/>
              <a:t>General Enrollment Period - If you didn't sign up for Part A and/or Part B (for which you must pay premiums) when you were first eligible, and you aren’t eligible for a Special Enrollment Period, you can sign up during the General Enrollment Period between January 1–March 31 each year. You may have to pay a late enrollment penalty for as long as you have Part B coverage. </a:t>
            </a:r>
          </a:p>
          <a:p>
            <a:endParaRPr lang="en-US" sz="1000" dirty="0"/>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7AA6493C-F506-43B6-9B4D-1CDB5879358C}" type="slidenum">
              <a:rPr lang="en-US" smtClean="0"/>
              <a:t>37</a:t>
            </a:fld>
            <a:endParaRPr lang="en-US"/>
          </a:p>
        </p:txBody>
      </p:sp>
    </p:spTree>
    <p:extLst>
      <p:ext uri="{BB962C8B-B14F-4D97-AF65-F5344CB8AC3E}">
        <p14:creationId xmlns:p14="http://schemas.microsoft.com/office/powerpoint/2010/main" val="408552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085132-7820-479C-879D-A0B33ADABFDB}" type="slidenum">
              <a:rPr lang="en-US" smtClean="0"/>
              <a:pPr>
                <a:defRPr/>
              </a:pPr>
              <a:t>38</a:t>
            </a:fld>
            <a:endParaRPr lang="en-US" dirty="0"/>
          </a:p>
        </p:txBody>
      </p:sp>
    </p:spTree>
    <p:extLst>
      <p:ext uri="{BB962C8B-B14F-4D97-AF65-F5344CB8AC3E}">
        <p14:creationId xmlns:p14="http://schemas.microsoft.com/office/powerpoint/2010/main" val="3771315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when your Medicare will become effective if you apply during your initial enrollment period.</a:t>
            </a:r>
          </a:p>
          <a:p>
            <a:endParaRPr lang="en-US" dirty="0"/>
          </a:p>
          <a:p>
            <a:r>
              <a:rPr lang="en-US" dirty="0" smtClean="0"/>
              <a:t>If you apply during the 3-month window prior to the month you turn age 65, your Medicare kicks in the 1</a:t>
            </a:r>
            <a:r>
              <a:rPr lang="en-US" baseline="30000" dirty="0" smtClean="0"/>
              <a:t>st</a:t>
            </a:r>
            <a:r>
              <a:rPr lang="en-US" dirty="0" smtClean="0"/>
              <a:t> day of the month you reach age 65.</a:t>
            </a:r>
          </a:p>
        </p:txBody>
      </p:sp>
      <p:sp>
        <p:nvSpPr>
          <p:cNvPr id="4" name="Slide Number Placeholder 3"/>
          <p:cNvSpPr>
            <a:spLocks noGrp="1"/>
          </p:cNvSpPr>
          <p:nvPr>
            <p:ph type="sldNum" sz="quarter" idx="10"/>
          </p:nvPr>
        </p:nvSpPr>
        <p:spPr/>
        <p:txBody>
          <a:bodyPr/>
          <a:lstStyle/>
          <a:p>
            <a:fld id="{7AA6493C-F506-43B6-9B4D-1CDB5879358C}" type="slidenum">
              <a:rPr lang="en-US" smtClean="0"/>
              <a:t>39</a:t>
            </a:fld>
            <a:endParaRPr lang="en-US"/>
          </a:p>
        </p:txBody>
      </p:sp>
    </p:spTree>
    <p:extLst>
      <p:ext uri="{BB962C8B-B14F-4D97-AF65-F5344CB8AC3E}">
        <p14:creationId xmlns:p14="http://schemas.microsoft.com/office/powerpoint/2010/main" val="467888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40</a:t>
            </a:fld>
            <a:endParaRPr lang="en-US"/>
          </a:p>
        </p:txBody>
      </p:sp>
      <p:sp>
        <p:nvSpPr>
          <p:cNvPr id="5" name="Notes Placeholder 4"/>
          <p:cNvSpPr>
            <a:spLocks noGrp="1"/>
          </p:cNvSpPr>
          <p:nvPr>
            <p:ph type="body" sz="quarter" idx="11"/>
          </p:nvPr>
        </p:nvSpPr>
        <p:spPr/>
        <p:txBody>
          <a:bodyPr/>
          <a:lstStyle/>
          <a:p>
            <a:r>
              <a:rPr lang="en-US" dirty="0" smtClean="0"/>
              <a:t>This graphic shows the Medicare premiums for each income bracket.</a:t>
            </a:r>
          </a:p>
          <a:p>
            <a:endParaRPr lang="en-US" dirty="0" smtClean="0"/>
          </a:p>
          <a:p>
            <a:r>
              <a:rPr lang="en-US" baseline="0" dirty="0" smtClean="0"/>
              <a:t>IRMAA: </a:t>
            </a:r>
            <a:r>
              <a:rPr lang="en-US" dirty="0" smtClean="0"/>
              <a:t>If you're in a higher-income household, you may be subject to an income-related monthly adjustment amount.</a:t>
            </a:r>
            <a:r>
              <a:rPr lang="en-US" baseline="0" dirty="0" smtClean="0"/>
              <a:t> </a:t>
            </a:r>
          </a:p>
          <a:p>
            <a:endParaRPr lang="en-US" dirty="0" smtClean="0"/>
          </a:p>
          <a:p>
            <a:r>
              <a:rPr lang="en-US" baseline="0" dirty="0" smtClean="0"/>
              <a:t>Health Savings Account (HSA) Information: You should not contribute to an HSA if you are enrolled in Medicare as there may be negative tax implications. Contact your tax professional for more information.</a:t>
            </a:r>
          </a:p>
          <a:p>
            <a:r>
              <a:rPr lang="en-US" baseline="0" dirty="0" smtClean="0"/>
              <a:t>----</a:t>
            </a:r>
          </a:p>
          <a:p>
            <a:r>
              <a:rPr lang="en-US" baseline="0" dirty="0" smtClean="0"/>
              <a:t>[SPEAKER: see chart at bottom of this page: https://www.medicare.gov/part-d/costs/premiums/drug-plan-premiums.html for Part D information]</a:t>
            </a:r>
          </a:p>
          <a:p>
            <a:pPr defTabSz="931543">
              <a:defRPr/>
            </a:pPr>
            <a:endParaRPr lang="en-US" baseline="0" dirty="0" smtClean="0"/>
          </a:p>
          <a:p>
            <a:pPr defTabSz="931543">
              <a:defRPr/>
            </a:pPr>
            <a:r>
              <a:rPr lang="en-US" baseline="0" dirty="0" smtClean="0"/>
              <a:t>IRMAA resource:  https://secure.ssa.gov/poms.nsf/lnx/0601101035</a:t>
            </a:r>
          </a:p>
          <a:p>
            <a:pPr defTabSz="931543">
              <a:defRPr/>
            </a:pPr>
            <a:endParaRPr lang="en-US" baseline="0" dirty="0" smtClean="0"/>
          </a:p>
          <a:p>
            <a:pPr defTabSz="931543">
              <a:defRPr/>
            </a:pPr>
            <a:r>
              <a:rPr lang="en-US" baseline="0" dirty="0" smtClean="0"/>
              <a:t>Source:  Publication EN-05-10536</a:t>
            </a:r>
          </a:p>
          <a:p>
            <a:pPr defTabSz="931543">
              <a:defRPr/>
            </a:pPr>
            <a:r>
              <a:rPr lang="en-US" baseline="0" dirty="0" smtClean="0"/>
              <a:t>Slide updated 01/22/19</a:t>
            </a:r>
          </a:p>
          <a:p>
            <a:endParaRPr lang="en-US" baseline="0" dirty="0" smtClean="0"/>
          </a:p>
          <a:p>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106161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defRPr/>
            </a:pPr>
            <a:r>
              <a:rPr lang="en-US" sz="1100" dirty="0"/>
              <a:t>Extra Help is available for beneficiaries with limited resources and income to help pay for the costs related to a Medicare prescription drug plan. These costs include monthly premiums, annual deductibles and prescription co-payments. Extra Help is estimated to be worth about $</a:t>
            </a:r>
            <a:r>
              <a:rPr lang="en-US" sz="1100" dirty="0" smtClean="0"/>
              <a:t>4,900 </a:t>
            </a:r>
            <a:r>
              <a:rPr lang="en-US" sz="1100" dirty="0"/>
              <a:t>per year.</a:t>
            </a:r>
          </a:p>
          <a:p>
            <a:endParaRPr lang="en-US" sz="1100" dirty="0"/>
          </a:p>
          <a:p>
            <a:r>
              <a:rPr lang="en-US" sz="1100" dirty="0"/>
              <a:t>You may apply for Extra help online, over the phone, or in your local Social Security office, which will review your application and send you a letter to let you know if you qualify. There are 6 main advantages to applying online for Extra Help:</a:t>
            </a:r>
          </a:p>
          <a:p>
            <a:endParaRPr lang="en-US" sz="1100" dirty="0"/>
          </a:p>
          <a:p>
            <a:pPr marL="232887" indent="-232887">
              <a:buFont typeface="+mj-lt"/>
              <a:buAutoNum type="arabicPeriod"/>
            </a:pPr>
            <a:r>
              <a:rPr lang="en-US" sz="1100" dirty="0"/>
              <a:t>The online application takes you through all of the questions to help you</a:t>
            </a:r>
            <a:br>
              <a:rPr lang="en-US" sz="1100" dirty="0"/>
            </a:br>
            <a:r>
              <a:rPr lang="en-US" sz="1100" dirty="0"/>
              <a:t>   answer them completely</a:t>
            </a:r>
          </a:p>
          <a:p>
            <a:pPr marL="232887" indent="-232887">
              <a:buFont typeface="+mj-lt"/>
              <a:buAutoNum type="arabicPeriod"/>
            </a:pPr>
            <a:endParaRPr lang="en-US" sz="1100" dirty="0"/>
          </a:p>
          <a:p>
            <a:pPr marL="232887" indent="-232887">
              <a:buFont typeface="+mj-lt"/>
              <a:buAutoNum type="arabicPeriod"/>
            </a:pPr>
            <a:r>
              <a:rPr lang="en-US" sz="1100" dirty="0"/>
              <a:t>You can apply from the convenience of any computer, at your own pace</a:t>
            </a:r>
          </a:p>
          <a:p>
            <a:pPr marL="232887" indent="-232887">
              <a:buFont typeface="+mj-lt"/>
              <a:buAutoNum type="arabicPeriod"/>
            </a:pPr>
            <a:r>
              <a:rPr lang="en-US" sz="1100" dirty="0"/>
              <a:t>If you have to take a break, you can stop and return to the application later without losing the information you already filled in</a:t>
            </a:r>
          </a:p>
          <a:p>
            <a:pPr marL="232887" indent="-232887">
              <a:buFont typeface="+mj-lt"/>
              <a:buAutoNum type="arabicPeriod"/>
            </a:pPr>
            <a:endParaRPr lang="en-US" sz="1100" dirty="0"/>
          </a:p>
          <a:p>
            <a:pPr marL="232887" indent="-232887">
              <a:buFont typeface="+mj-lt"/>
              <a:buAutoNum type="arabicPeriod"/>
            </a:pPr>
            <a:r>
              <a:rPr lang="en-US" sz="1100" dirty="0"/>
              <a:t>If you don’t have or use a computer, someone else like a friend, relative, or caregiver can help you fill out the application</a:t>
            </a:r>
          </a:p>
          <a:p>
            <a:pPr marL="232887" indent="-232887">
              <a:buFont typeface="+mj-lt"/>
              <a:buAutoNum type="arabicPeriod"/>
            </a:pPr>
            <a:endParaRPr lang="en-US" sz="1100" dirty="0"/>
          </a:p>
          <a:p>
            <a:pPr marL="232887" indent="-232887">
              <a:buFont typeface="+mj-lt"/>
              <a:buAutoNum type="arabicPeriod"/>
            </a:pPr>
            <a:r>
              <a:rPr lang="en-US" sz="1100" dirty="0"/>
              <a:t>Our online application is safe and secure</a:t>
            </a:r>
          </a:p>
          <a:p>
            <a:pPr marL="232887" indent="-232887">
              <a:buFont typeface="+mj-lt"/>
              <a:buAutoNum type="arabicPeriod"/>
            </a:pPr>
            <a:endParaRPr lang="en-US" sz="1100" dirty="0"/>
          </a:p>
          <a:p>
            <a:pPr marL="232887" indent="-232887">
              <a:buFont typeface="+mj-lt"/>
              <a:buAutoNum type="arabicPeriod"/>
            </a:pPr>
            <a:r>
              <a:rPr lang="en-US" sz="1100" dirty="0"/>
              <a:t>It’s generally much faster to apply online. There’s no mail time as there is</a:t>
            </a:r>
            <a:br>
              <a:rPr lang="en-US" sz="1100" dirty="0"/>
            </a:br>
            <a:r>
              <a:rPr lang="en-US" sz="1100" dirty="0"/>
              <a:t>  with a paper application, so decisions usually can be made more quickly</a:t>
            </a:r>
            <a:r>
              <a:rPr lang="en-US" sz="1100" dirty="0" smtClean="0"/>
              <a:t>.</a:t>
            </a:r>
          </a:p>
          <a:p>
            <a:pPr marL="232887" indent="-232887">
              <a:buFont typeface="+mj-lt"/>
              <a:buAutoNum type="arabicPeriod"/>
            </a:pPr>
            <a:endParaRPr lang="en-US" sz="1100" dirty="0" smtClean="0"/>
          </a:p>
          <a:p>
            <a:pPr marL="0" indent="0">
              <a:buFont typeface="+mj-lt"/>
              <a:buNone/>
            </a:pPr>
            <a:r>
              <a:rPr lang="en-US" sz="1100" dirty="0" smtClean="0"/>
              <a:t>Source:  ^OISP</a:t>
            </a:r>
            <a:r>
              <a:rPr lang="en-US" sz="1100" baseline="0" dirty="0" smtClean="0"/>
              <a:t> and </a:t>
            </a:r>
            <a:r>
              <a:rPr lang="en-US" sz="1100" dirty="0" smtClean="0"/>
              <a:t>www.socialsecurity.gov/extrahelp</a:t>
            </a:r>
            <a:endParaRPr lang="en-US" sz="1100" dirty="0"/>
          </a:p>
          <a:p>
            <a:r>
              <a:rPr lang="en-US" sz="1100" dirty="0" smtClean="0"/>
              <a:t>Slide </a:t>
            </a:r>
            <a:r>
              <a:rPr lang="en-US" sz="1100" dirty="0"/>
              <a:t>updated 1/31/2019</a:t>
            </a:r>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41</a:t>
            </a:fld>
            <a:endParaRPr lang="en-US"/>
          </a:p>
        </p:txBody>
      </p:sp>
    </p:spTree>
    <p:extLst>
      <p:ext uri="{BB962C8B-B14F-4D97-AF65-F5344CB8AC3E}">
        <p14:creationId xmlns:p14="http://schemas.microsoft.com/office/powerpoint/2010/main" val="2175527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So what can you do with a </a:t>
            </a:r>
            <a:r>
              <a:rPr lang="en-US" altLang="en-US" sz="1100" i="1" dirty="0">
                <a:latin typeface="Arial" panose="020B0604020202020204" pitchFamily="34" charset="0"/>
              </a:rPr>
              <a:t>my</a:t>
            </a:r>
            <a:r>
              <a:rPr lang="en-US" altLang="en-US" sz="1100" dirty="0">
                <a:latin typeface="Arial" panose="020B0604020202020204" pitchFamily="34" charset="0"/>
              </a:rPr>
              <a:t> Social Security account?  Your online</a:t>
            </a:r>
            <a:r>
              <a:rPr lang="en-US" altLang="en-US" sz="1100" i="1" dirty="0">
                <a:latin typeface="Arial" panose="020B0604020202020204" pitchFamily="34" charset="0"/>
              </a:rPr>
              <a:t> my</a:t>
            </a:r>
            <a:r>
              <a:rPr lang="en-US" altLang="en-US" sz="1100" dirty="0">
                <a:latin typeface="Arial" panose="020B0604020202020204" pitchFamily="34" charset="0"/>
              </a:rPr>
              <a:t> Social Security account provides a wealth of information to help you and your family plan for your financial future.  </a:t>
            </a:r>
            <a:r>
              <a:rPr lang="en-US" sz="1100" dirty="0"/>
              <a:t>If you receive benefits or have Medicare, you can:</a:t>
            </a:r>
          </a:p>
          <a:p>
            <a:pPr marL="802580" lvl="1" indent="-343963">
              <a:lnSpc>
                <a:spcPct val="150000"/>
              </a:lnSpc>
              <a:buFont typeface="Arial" panose="020B0604020202020204" pitchFamily="34" charset="0"/>
              <a:buChar char="•"/>
              <a:defRPr/>
            </a:pPr>
            <a:r>
              <a:rPr lang="en-US" sz="1100" dirty="0"/>
              <a:t>Request a replacement Social Security card if you meet certain requirements;</a:t>
            </a:r>
          </a:p>
          <a:p>
            <a:pPr marL="802580" lvl="1" indent="-343963">
              <a:lnSpc>
                <a:spcPct val="150000"/>
              </a:lnSpc>
              <a:buFont typeface="Arial" panose="020B0604020202020204" pitchFamily="34" charset="0"/>
              <a:buChar char="•"/>
              <a:defRPr/>
            </a:pPr>
            <a:r>
              <a:rPr lang="en-US" sz="1100" dirty="0" smtClean="0"/>
              <a:t>Report your wages if you work and receive Disability Insurance (SSDI) and/or Supplemental Security Income (SSI) benefits;</a:t>
            </a:r>
            <a:endParaRPr lang="en-US" sz="1100" dirty="0"/>
          </a:p>
          <a:p>
            <a:pPr marL="802580" lvl="1" indent="-343963">
              <a:lnSpc>
                <a:spcPct val="150000"/>
              </a:lnSpc>
              <a:buFont typeface="Arial" panose="020B0604020202020204" pitchFamily="34" charset="0"/>
              <a:buChar char="•"/>
              <a:defRPr/>
            </a:pPr>
            <a:r>
              <a:rPr lang="en-US" sz="1100" dirty="0"/>
              <a:t>Get a benefit verification letter as proof that you are getting benefits;</a:t>
            </a:r>
          </a:p>
          <a:p>
            <a:pPr marL="802580" lvl="1" indent="-343963">
              <a:lnSpc>
                <a:spcPct val="150000"/>
              </a:lnSpc>
              <a:buFont typeface="Arial" panose="020B0604020202020204" pitchFamily="34" charset="0"/>
              <a:buChar char="•"/>
              <a:defRPr/>
            </a:pPr>
            <a:r>
              <a:rPr lang="en-US" sz="1100" dirty="0"/>
              <a:t>Check your benefit and payment information and your earnings record;</a:t>
            </a:r>
          </a:p>
          <a:p>
            <a:pPr marL="802580" lvl="1" indent="-343963">
              <a:lnSpc>
                <a:spcPct val="150000"/>
              </a:lnSpc>
              <a:buFont typeface="Arial" panose="020B0604020202020204" pitchFamily="34" charset="0"/>
              <a:buChar char="•"/>
              <a:defRPr/>
            </a:pPr>
            <a:r>
              <a:rPr lang="en-US" sz="1100" dirty="0"/>
              <a:t>Change your address and phone number;</a:t>
            </a:r>
          </a:p>
          <a:p>
            <a:pPr marL="802580" lvl="1" indent="-343963">
              <a:lnSpc>
                <a:spcPct val="150000"/>
              </a:lnSpc>
              <a:buFont typeface="Arial" panose="020B0604020202020204" pitchFamily="34" charset="0"/>
              <a:buChar char="•"/>
              <a:defRPr/>
            </a:pPr>
            <a:r>
              <a:rPr lang="en-US" sz="1100" dirty="0"/>
              <a:t>Start or change direct deposit of your benefit payment;</a:t>
            </a:r>
          </a:p>
          <a:p>
            <a:pPr marL="802580" lvl="1" indent="-343963">
              <a:lnSpc>
                <a:spcPct val="150000"/>
              </a:lnSpc>
              <a:buFont typeface="Arial" panose="020B0604020202020204" pitchFamily="34" charset="0"/>
              <a:buChar char="•"/>
              <a:defRPr/>
            </a:pPr>
            <a:r>
              <a:rPr lang="en-US" sz="1100" dirty="0"/>
              <a:t>Request a replacement Medicare card; and</a:t>
            </a:r>
          </a:p>
          <a:p>
            <a:pPr marL="802580" lvl="1" indent="-343963">
              <a:lnSpc>
                <a:spcPct val="150000"/>
              </a:lnSpc>
              <a:buFont typeface="Arial" panose="020B0604020202020204" pitchFamily="34" charset="0"/>
              <a:buChar char="•"/>
              <a:defRPr/>
            </a:pPr>
            <a:r>
              <a:rPr lang="en-US" sz="1100" dirty="0"/>
              <a:t>Get a replacement SSA-1099 or SSA-1042S for tax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smtClean="0">
              <a:latin typeface="Arial" panose="020B0604020202020204" pitchFamily="34" charset="0"/>
            </a:endParaRPr>
          </a:p>
          <a:p>
            <a:r>
              <a:rPr lang="en-US" altLang="en-US" b="0" baseline="0" dirty="0" smtClean="0">
                <a:latin typeface="Arial" panose="020B0604020202020204" pitchFamily="34" charset="0"/>
              </a:rPr>
              <a:t>Source:  https://www.ssa.gov/myaccount/what.html</a:t>
            </a:r>
          </a:p>
          <a:p>
            <a:r>
              <a:rPr lang="en-US" altLang="en-US" b="0" baseline="0" dirty="0" smtClean="0">
                <a:latin typeface="Arial" panose="020B0604020202020204" pitchFamily="34" charset="0"/>
              </a:rPr>
              <a:t>Slide reviewed 1/4/2019 - current</a:t>
            </a:r>
            <a:endParaRPr lang="en-US" altLang="en-US" b="0" dirty="0" smtClean="0">
              <a:latin typeface="Arial" panose="020B0604020202020204" pitchFamily="34" charset="0"/>
            </a:endParaRPr>
          </a:p>
          <a:p>
            <a:endParaRPr lang="en-US" altLang="en-US" b="0" dirty="0" smtClean="0">
              <a:latin typeface="Arial" panose="020B0604020202020204" pitchFamily="34" charset="0"/>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80</a:t>
            </a:r>
          </a:p>
        </p:txBody>
      </p:sp>
    </p:spTree>
    <p:extLst>
      <p:ext uri="{BB962C8B-B14F-4D97-AF65-F5344CB8AC3E}">
        <p14:creationId xmlns:p14="http://schemas.microsoft.com/office/powerpoint/2010/main" val="326513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latin typeface="Arial" panose="020B0604020202020204" pitchFamily="34" charset="0"/>
              </a:rPr>
              <a:t>If you do </a:t>
            </a:r>
            <a:r>
              <a:rPr lang="en-US" altLang="en-US" b="0" u="sng" dirty="0" smtClean="0">
                <a:latin typeface="Arial" panose="020B0604020202020204" pitchFamily="34" charset="0"/>
              </a:rPr>
              <a:t>not</a:t>
            </a:r>
            <a:r>
              <a:rPr lang="en-US" altLang="en-US" b="0" dirty="0" smtClean="0">
                <a:latin typeface="Arial" panose="020B0604020202020204" pitchFamily="34" charset="0"/>
              </a:rPr>
              <a:t> receive</a:t>
            </a:r>
            <a:r>
              <a:rPr lang="en-US" altLang="en-US" b="0" baseline="0" dirty="0" smtClean="0">
                <a:latin typeface="Arial" panose="020B0604020202020204" pitchFamily="34" charset="0"/>
              </a:rPr>
              <a:t> benefits, you can…</a:t>
            </a:r>
          </a:p>
          <a:p>
            <a:endParaRPr lang="en-US" altLang="en-US" b="0" baseline="0" dirty="0" smtClean="0">
              <a:latin typeface="Arial" panose="020B0604020202020204" pitchFamily="34" charset="0"/>
            </a:endParaRPr>
          </a:p>
          <a:p>
            <a:r>
              <a:rPr lang="en-US" altLang="en-US" b="0" baseline="0" dirty="0" smtClean="0">
                <a:latin typeface="Arial" panose="020B0604020202020204" pitchFamily="34" charset="0"/>
              </a:rPr>
              <a:t>Source:  https://www.ssa.gov/myaccount/what.html</a:t>
            </a:r>
          </a:p>
          <a:p>
            <a:r>
              <a:rPr lang="en-US" altLang="en-US" b="0" baseline="0" dirty="0" smtClean="0">
                <a:latin typeface="Arial" panose="020B0604020202020204" pitchFamily="34" charset="0"/>
              </a:rPr>
              <a:t>Slide reviewed 1/4/2019 - current</a:t>
            </a:r>
            <a:endParaRPr lang="en-US" altLang="en-US" b="0" dirty="0" smtClean="0">
              <a:latin typeface="Arial" panose="020B0604020202020204" pitchFamily="34" charset="0"/>
            </a:endParaRP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Tree>
    <p:extLst>
      <p:ext uri="{BB962C8B-B14F-4D97-AF65-F5344CB8AC3E}">
        <p14:creationId xmlns:p14="http://schemas.microsoft.com/office/powerpoint/2010/main" val="3790457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43">
              <a:defRPr/>
            </a:pPr>
            <a:r>
              <a:rPr lang="en-US" dirty="0"/>
              <a:t>Social Security continues to evaluate and improve how we protect what’s important to you. We take this responsibility seriously, and we have a robust cybersecurity program in place to help protect the personal information you entrust to us. Adding additional security measures to safeguard your personal information — but making our services easy to use — is a vital part of keeping you safe and secure.</a:t>
            </a:r>
          </a:p>
          <a:p>
            <a:pPr defTabSz="931543">
              <a:defRPr/>
            </a:pPr>
            <a:endParaRPr lang="en-US" dirty="0"/>
          </a:p>
          <a:p>
            <a:pPr defTabSz="931543">
              <a:defRPr/>
            </a:pPr>
            <a:r>
              <a:rPr lang="en-US" dirty="0"/>
              <a:t>On June 10, 2017, we added a second method to check your identification when you sign in to</a:t>
            </a:r>
            <a:r>
              <a:rPr lang="en-US" i="1" dirty="0"/>
              <a:t> my </a:t>
            </a:r>
            <a:r>
              <a:rPr lang="en-US" dirty="0"/>
              <a:t>Social Security. </a:t>
            </a:r>
          </a:p>
          <a:p>
            <a:pPr defTabSz="931543">
              <a:defRPr/>
            </a:pPr>
            <a:endParaRPr lang="en-US" dirty="0"/>
          </a:p>
          <a:p>
            <a:pPr defTabSz="931543">
              <a:defRPr/>
            </a:pPr>
            <a:r>
              <a:rPr lang="en-US" dirty="0"/>
              <a:t>This is in addition to the first layer of security, your username and password. </a:t>
            </a:r>
          </a:p>
          <a:p>
            <a:pPr defTabSz="931543">
              <a:defRPr/>
            </a:pPr>
            <a:endParaRPr lang="en-US" dirty="0"/>
          </a:p>
          <a:p>
            <a:pPr defTabSz="931543">
              <a:defRPr/>
            </a:pPr>
            <a:r>
              <a:rPr lang="en-US" dirty="0"/>
              <a:t>The next time you sign in, you will be able to choose either your cell phone or your email address as your second identification method. </a:t>
            </a:r>
          </a:p>
          <a:p>
            <a:pPr defTabSz="931543">
              <a:defRPr/>
            </a:pPr>
            <a:endParaRPr lang="en-US" dirty="0"/>
          </a:p>
          <a:p>
            <a:pPr defTabSz="931543">
              <a:defRPr/>
            </a:pPr>
            <a:r>
              <a:rPr lang="en-US" dirty="0"/>
              <a:t>Using two ways to identify you when you log on will help better protect your account from unauthorized use and potential identity fraud. </a:t>
            </a:r>
          </a:p>
          <a:p>
            <a:pPr defTabSz="931543">
              <a:defRPr/>
            </a:pPr>
            <a:endParaRPr lang="en-US" dirty="0"/>
          </a:p>
          <a:p>
            <a:r>
              <a:rPr lang="en-US" dirty="0"/>
              <a:t>We’re committed to using the best technologies and standards available to protect our customers’ data. This new security advancement is just one of the ways we’re ensuring the safety of the resources entrusted to us.</a:t>
            </a:r>
          </a:p>
          <a:p>
            <a:endParaRPr lang="en-US" dirty="0"/>
          </a:p>
          <a:p>
            <a:r>
              <a:rPr lang="en-US" dirty="0"/>
              <a:t>In addition to these security enhancements, we are also upgrading the look and feel of </a:t>
            </a:r>
            <a:r>
              <a:rPr lang="en-US" i="1" dirty="0"/>
              <a:t>my </a:t>
            </a:r>
            <a:r>
              <a:rPr lang="en-US" dirty="0"/>
              <a:t>Social Security, in an effort to create an enhanced customer experience. The </a:t>
            </a:r>
            <a:r>
              <a:rPr lang="en-US" i="1" dirty="0"/>
              <a:t>my </a:t>
            </a:r>
            <a:r>
              <a:rPr lang="en-US" dirty="0"/>
              <a:t>Social Security portal will automatically adjust to the size of the screen and kind of device you are using – such as a tablet, smart phone, or computer. No matter what type of device you choose, you will have full, easy-to-use access to your personal </a:t>
            </a:r>
            <a:r>
              <a:rPr lang="en-US" i="1" dirty="0"/>
              <a:t>my </a:t>
            </a:r>
            <a:r>
              <a:rPr lang="en-US" dirty="0"/>
              <a:t>Social Security account.</a:t>
            </a:r>
          </a:p>
        </p:txBody>
      </p:sp>
      <p:sp>
        <p:nvSpPr>
          <p:cNvPr id="4" name="Slide Number Placeholder 3"/>
          <p:cNvSpPr>
            <a:spLocks noGrp="1"/>
          </p:cNvSpPr>
          <p:nvPr>
            <p:ph type="sldNum" sz="quarter" idx="10"/>
          </p:nvPr>
        </p:nvSpPr>
        <p:spPr/>
        <p:txBody>
          <a:bodyPr/>
          <a:lstStyle/>
          <a:p>
            <a:fld id="{D8AD8C53-ECBC-44FC-9144-A8C38BDE651D}" type="slidenum">
              <a:rPr lang="en-US" smtClean="0"/>
              <a:t>44</a:t>
            </a:fld>
            <a:endParaRPr lang="en-US"/>
          </a:p>
        </p:txBody>
      </p:sp>
    </p:spTree>
    <p:extLst>
      <p:ext uri="{BB962C8B-B14F-4D97-AF65-F5344CB8AC3E}">
        <p14:creationId xmlns:p14="http://schemas.microsoft.com/office/powerpoint/2010/main" val="1100501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AD8C53-ECBC-44FC-9144-A8C38BDE651D}" type="slidenum">
              <a:rPr lang="en-US" smtClean="0"/>
              <a:t>45</a:t>
            </a:fld>
            <a:endParaRPr lang="en-US"/>
          </a:p>
        </p:txBody>
      </p:sp>
    </p:spTree>
    <p:extLst>
      <p:ext uri="{BB962C8B-B14F-4D97-AF65-F5344CB8AC3E}">
        <p14:creationId xmlns:p14="http://schemas.microsoft.com/office/powerpoint/2010/main" val="296144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6</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178" y="4265141"/>
            <a:ext cx="5938754" cy="4876497"/>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val="4049409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5205" indent="-175205">
              <a:buFont typeface="Arial" panose="020B0604020202020204" pitchFamily="34" charset="0"/>
              <a:buChar char="•"/>
              <a:defRPr/>
            </a:pPr>
            <a:r>
              <a:rPr lang="en-US" altLang="en-US" b="0" dirty="0" smtClean="0">
                <a:latin typeface="Arial" panose="020B0604020202020204" pitchFamily="34" charset="0"/>
                <a:cs typeface="Arial" panose="020B0604020202020204" pitchFamily="34" charset="0"/>
              </a:rPr>
              <a:t>To open a my Social Security account, you </a:t>
            </a:r>
            <a:r>
              <a:rPr lang="en-US" altLang="en-US" b="0" dirty="0">
                <a:latin typeface="Arial" panose="020B0604020202020204" pitchFamily="34" charset="0"/>
                <a:cs typeface="Arial" panose="020B0604020202020204" pitchFamily="34" charset="0"/>
              </a:rPr>
              <a:t>have to be at least 18 years of age, have a valid e-mail address, a Social Security number, and a U.S. mailing address.</a:t>
            </a:r>
          </a:p>
          <a:p>
            <a:pPr marL="175205" indent="-175205">
              <a:buFont typeface="Arial" panose="020B0604020202020204" pitchFamily="34" charset="0"/>
              <a:buChar char="•"/>
              <a:defRPr/>
            </a:pPr>
            <a:endParaRPr lang="en-US" b="0" dirty="0" smtClean="0">
              <a:latin typeface="Arial" panose="020B0604020202020204" pitchFamily="34" charset="0"/>
              <a:cs typeface="Arial" panose="020B0604020202020204" pitchFamily="34" charset="0"/>
            </a:endParaRPr>
          </a:p>
          <a:p>
            <a:pPr marL="175205" indent="-175205">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To open your account, go to </a:t>
            </a:r>
            <a:r>
              <a:rPr lang="en-US" b="0" i="1" dirty="0" smtClean="0">
                <a:latin typeface="Arial" panose="020B0604020202020204" pitchFamily="34" charset="0"/>
                <a:cs typeface="Arial" panose="020B0604020202020204" pitchFamily="34" charset="0"/>
              </a:rPr>
              <a:t>socialsecurity.gov/</a:t>
            </a:r>
            <a:r>
              <a:rPr lang="en-US" b="0" i="1" dirty="0" err="1" smtClean="0">
                <a:latin typeface="Arial" panose="020B0604020202020204" pitchFamily="34" charset="0"/>
                <a:cs typeface="Arial" panose="020B0604020202020204" pitchFamily="34" charset="0"/>
              </a:rPr>
              <a:t>myaccount</a:t>
            </a:r>
            <a:r>
              <a:rPr lang="en-US" b="0" i="1"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and select “Sign In or Create an Account.”</a:t>
            </a:r>
            <a:endParaRPr lang="en-US" b="0" dirty="0">
              <a:latin typeface="Arial" panose="020B0604020202020204" pitchFamily="34" charset="0"/>
              <a:cs typeface="Arial" panose="020B0604020202020204" pitchFamily="34" charset="0"/>
            </a:endParaRPr>
          </a:p>
          <a:p>
            <a:pPr marL="175205" indent="-175205">
              <a:buFont typeface="Arial" panose="020B0604020202020204" pitchFamily="34" charset="0"/>
              <a:buChar char="•"/>
              <a:defRPr/>
            </a:pPr>
            <a:endParaRPr lang="en-US" altLang="en-US" b="0" dirty="0" smtClean="0">
              <a:latin typeface="Arial" panose="020B0604020202020204" pitchFamily="34" charset="0"/>
              <a:cs typeface="Arial" panose="020B0604020202020204" pitchFamily="34" charset="0"/>
            </a:endParaRPr>
          </a:p>
          <a:p>
            <a:pPr marL="175205" indent="-175205">
              <a:buFont typeface="Arial" panose="020B0604020202020204" pitchFamily="34" charset="0"/>
              <a:buChar char="•"/>
              <a:defRPr/>
            </a:pPr>
            <a:r>
              <a:rPr lang="en-US" altLang="en-US" b="0" dirty="0" smtClean="0"/>
              <a:t>You </a:t>
            </a:r>
            <a:r>
              <a:rPr lang="en-US" altLang="en-US" b="0" dirty="0"/>
              <a:t>will have to provide some personal Social Security information about yourself and give us answers to some questions only you are likely to know to verify your </a:t>
            </a:r>
            <a:r>
              <a:rPr lang="en-US" altLang="en-US" b="0" dirty="0" smtClean="0"/>
              <a:t>identity.</a:t>
            </a:r>
          </a:p>
          <a:p>
            <a:pPr marL="175205" indent="-175205">
              <a:buFont typeface="Arial" panose="020B0604020202020204" pitchFamily="34" charset="0"/>
              <a:buChar char="•"/>
              <a:defRPr/>
            </a:pPr>
            <a:endParaRPr lang="en-US" altLang="en-US" b="0" dirty="0"/>
          </a:p>
          <a:p>
            <a:pPr marL="175205" indent="-175205">
              <a:buFont typeface="Arial" panose="020B0604020202020204" pitchFamily="34" charset="0"/>
              <a:buChar char="•"/>
              <a:defRPr/>
            </a:pPr>
            <a:r>
              <a:rPr lang="en-US" altLang="en-US" b="0" dirty="0" smtClean="0"/>
              <a:t>Next</a:t>
            </a:r>
            <a:r>
              <a:rPr lang="en-US" altLang="en-US" b="0" dirty="0"/>
              <a:t>, you choose a “username” and an 8-character “password” to access your online account.  This process protects you and keeps your personal Social Security information private</a:t>
            </a:r>
            <a:r>
              <a:rPr lang="en-US" altLang="en-US" b="0" dirty="0" smtClean="0"/>
              <a:t>.</a:t>
            </a:r>
          </a:p>
          <a:p>
            <a:pPr marL="175205" indent="-175205">
              <a:buFont typeface="Arial" panose="020B0604020202020204" pitchFamily="34" charset="0"/>
              <a:buChar char="•"/>
              <a:defRPr/>
            </a:pPr>
            <a:endParaRPr lang="en-US" altLang="en-US" b="0" dirty="0" smtClean="0"/>
          </a:p>
          <a:p>
            <a:pPr marL="175205" indent="-175205" defTabSz="917235">
              <a:buFont typeface="Arial" panose="020B0604020202020204" pitchFamily="34" charset="0"/>
              <a:buChar char="•"/>
              <a:defRPr/>
            </a:pPr>
            <a:r>
              <a:rPr lang="en-US" dirty="0"/>
              <a:t>Remember to choose email or text under “Message Center Preferences” to receive courtesy notifications about your account.</a:t>
            </a:r>
          </a:p>
          <a:p>
            <a:pPr>
              <a:buFont typeface="Arial" panose="020B0604020202020204" pitchFamily="34" charset="0"/>
              <a:buNone/>
              <a:defRPr/>
            </a:pPr>
            <a:endParaRPr lang="en-US" altLang="en-US" b="0" dirty="0" smtClean="0"/>
          </a:p>
          <a:p>
            <a:pPr marL="175205" indent="-175205">
              <a:buFont typeface="Arial" panose="020B0604020202020204" pitchFamily="34" charset="0"/>
              <a:buChar char="•"/>
              <a:defRPr/>
            </a:pPr>
            <a:r>
              <a:rPr lang="en-US" b="0" dirty="0" smtClean="0"/>
              <a:t>You will also notice the option of adding an extra level of security to your account.  By selecting “Yes, let’s start now” you are prompted to select an additional question to answer.  With this feature, you will receive a temporary code via text message each time you attempt to log in.  And you will use this code with your account password. Keep in mind that your cell phone provider’s message rates may apply. </a:t>
            </a:r>
          </a:p>
          <a:p>
            <a:pPr>
              <a:defRPr/>
            </a:pPr>
            <a:endParaRPr lang="en-US" b="0" dirty="0" smtClean="0"/>
          </a:p>
          <a:p>
            <a:pPr>
              <a:defRPr/>
            </a:pPr>
            <a:endParaRPr lang="en-US" altLang="en-US" b="0" dirty="0"/>
          </a:p>
          <a:p>
            <a:pPr>
              <a:defRPr/>
            </a:pPr>
            <a:endParaRPr lang="en-US" b="0" dirty="0" smtClean="0">
              <a:latin typeface="+mn-lt"/>
            </a:endParaRPr>
          </a:p>
          <a:p>
            <a:pPr>
              <a:defRPr/>
            </a:pPr>
            <a:r>
              <a:rPr lang="en-US" b="0" dirty="0" smtClean="0">
                <a:latin typeface="+mn-lt"/>
              </a:rPr>
              <a:t> </a:t>
            </a:r>
          </a:p>
          <a:p>
            <a:pPr>
              <a:defRPr/>
            </a:pPr>
            <a:endParaRPr lang="en-US" b="0" dirty="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fld id="{4AFD3967-BFFC-46A3-AB63-67A83AC4596B}" type="slidenum">
              <a:rPr lang="en-US" altLang="en-US" sz="1100" b="0">
                <a:solidFill>
                  <a:schemeClr val="tx1"/>
                </a:solidFill>
              </a:rPr>
              <a:pPr/>
              <a:t>46</a:t>
            </a:fld>
            <a:endParaRPr lang="en-US" altLang="en-US" sz="1100" b="0">
              <a:solidFill>
                <a:schemeClr val="tx1"/>
              </a:solidFill>
            </a:endParaRPr>
          </a:p>
        </p:txBody>
      </p:sp>
      <p:sp>
        <p:nvSpPr>
          <p:cNvPr id="1843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a:solidFill>
                  <a:schemeClr val="tx1"/>
                </a:solidFill>
              </a:rPr>
              <a:t>Produced by the Social Security Administration Office of Communications/ Office of External Affairs</a:t>
            </a:r>
          </a:p>
        </p:txBody>
      </p:sp>
      <p:sp>
        <p:nvSpPr>
          <p:cNvPr id="18432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spcBef>
                <a:spcPct val="30000"/>
              </a:spcBef>
              <a:tabLst>
                <a:tab pos="2181686" algn="l"/>
              </a:tabLst>
              <a:defRPr sz="1200">
                <a:solidFill>
                  <a:schemeClr val="tx1"/>
                </a:solidFill>
                <a:latin typeface="Arial" panose="020B0604020202020204" pitchFamily="34" charset="0"/>
              </a:defRPr>
            </a:lvl1pPr>
            <a:lvl2pPr marL="758496" indent="-291107" defTabSz="942863">
              <a:spcBef>
                <a:spcPct val="30000"/>
              </a:spcBef>
              <a:tabLst>
                <a:tab pos="2181686" algn="l"/>
              </a:tabLst>
              <a:defRPr sz="1200">
                <a:solidFill>
                  <a:schemeClr val="tx1"/>
                </a:solidFill>
                <a:latin typeface="Arial" panose="020B0604020202020204" pitchFamily="34" charset="0"/>
              </a:defRPr>
            </a:lvl2pPr>
            <a:lvl3pPr marL="1167664" indent="-232887" defTabSz="942863">
              <a:spcBef>
                <a:spcPct val="30000"/>
              </a:spcBef>
              <a:tabLst>
                <a:tab pos="2181686" algn="l"/>
              </a:tabLst>
              <a:defRPr sz="1200">
                <a:solidFill>
                  <a:schemeClr val="tx1"/>
                </a:solidFill>
                <a:latin typeface="Arial" panose="020B0604020202020204" pitchFamily="34" charset="0"/>
              </a:defRPr>
            </a:lvl3pPr>
            <a:lvl4pPr marL="1635053" indent="-232887" defTabSz="942863">
              <a:spcBef>
                <a:spcPct val="30000"/>
              </a:spcBef>
              <a:tabLst>
                <a:tab pos="2181686" algn="l"/>
              </a:tabLst>
              <a:defRPr sz="1200">
                <a:solidFill>
                  <a:schemeClr val="tx1"/>
                </a:solidFill>
                <a:latin typeface="Arial" panose="020B0604020202020204" pitchFamily="34" charset="0"/>
              </a:defRPr>
            </a:lvl4pPr>
            <a:lvl5pPr marL="2102441" indent="-232887" defTabSz="942863">
              <a:spcBef>
                <a:spcPct val="30000"/>
              </a:spcBef>
              <a:tabLst>
                <a:tab pos="2181686" algn="l"/>
              </a:tabLst>
              <a:defRPr sz="1200">
                <a:solidFill>
                  <a:schemeClr val="tx1"/>
                </a:solidFill>
                <a:latin typeface="Arial" panose="020B0604020202020204" pitchFamily="34" charset="0"/>
              </a:defRPr>
            </a:lvl5pPr>
            <a:lvl6pPr marL="2568212" indent="-232887" defTabSz="942863" eaLnBrk="0" fontAlgn="base" hangingPunct="0">
              <a:spcBef>
                <a:spcPct val="30000"/>
              </a:spcBef>
              <a:spcAft>
                <a:spcPct val="0"/>
              </a:spcAft>
              <a:tabLst>
                <a:tab pos="2181686" algn="l"/>
              </a:tabLst>
              <a:defRPr sz="1200">
                <a:solidFill>
                  <a:schemeClr val="tx1"/>
                </a:solidFill>
                <a:latin typeface="Arial" panose="020B0604020202020204" pitchFamily="34" charset="0"/>
              </a:defRPr>
            </a:lvl6pPr>
            <a:lvl7pPr marL="3033984" indent="-232887" defTabSz="942863" eaLnBrk="0" fontAlgn="base" hangingPunct="0">
              <a:spcBef>
                <a:spcPct val="30000"/>
              </a:spcBef>
              <a:spcAft>
                <a:spcPct val="0"/>
              </a:spcAft>
              <a:tabLst>
                <a:tab pos="2181686" algn="l"/>
              </a:tabLst>
              <a:defRPr sz="1200">
                <a:solidFill>
                  <a:schemeClr val="tx1"/>
                </a:solidFill>
                <a:latin typeface="Arial" panose="020B0604020202020204" pitchFamily="34" charset="0"/>
              </a:defRPr>
            </a:lvl7pPr>
            <a:lvl8pPr marL="3499756" indent="-232887" defTabSz="942863" eaLnBrk="0" fontAlgn="base" hangingPunct="0">
              <a:spcBef>
                <a:spcPct val="30000"/>
              </a:spcBef>
              <a:spcAft>
                <a:spcPct val="0"/>
              </a:spcAft>
              <a:tabLst>
                <a:tab pos="2181686" algn="l"/>
              </a:tabLst>
              <a:defRPr sz="1200">
                <a:solidFill>
                  <a:schemeClr val="tx1"/>
                </a:solidFill>
                <a:latin typeface="Arial" panose="020B0604020202020204" pitchFamily="34" charset="0"/>
              </a:defRPr>
            </a:lvl8pPr>
            <a:lvl9pPr marL="3965527" indent="-232887" defTabSz="942863" eaLnBrk="0" fontAlgn="base" hangingPunct="0">
              <a:spcBef>
                <a:spcPct val="30000"/>
              </a:spcBef>
              <a:spcAft>
                <a:spcPct val="0"/>
              </a:spcAft>
              <a:tabLst>
                <a:tab pos="2181686" algn="l"/>
              </a:tabLst>
              <a:defRPr sz="1200">
                <a:solidFill>
                  <a:schemeClr val="tx1"/>
                </a:solidFill>
                <a:latin typeface="Arial" panose="020B0604020202020204" pitchFamily="34" charset="0"/>
              </a:defRPr>
            </a:lvl9pPr>
          </a:lstStyle>
          <a:p>
            <a:r>
              <a:rPr lang="en-US" altLang="en-US" sz="1100"/>
              <a:t>Social Security presentation for 2017 National Rural Electric Cooperative Association (NRECA) Preretirement Seminars</a:t>
            </a:r>
          </a:p>
        </p:txBody>
      </p:sp>
    </p:spTree>
    <p:extLst>
      <p:ext uri="{BB962C8B-B14F-4D97-AF65-F5344CB8AC3E}">
        <p14:creationId xmlns:p14="http://schemas.microsoft.com/office/powerpoint/2010/main" val="1750718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47</a:t>
            </a:fld>
            <a:endParaRPr lang="en-US"/>
          </a:p>
        </p:txBody>
      </p:sp>
    </p:spTree>
    <p:extLst>
      <p:ext uri="{BB962C8B-B14F-4D97-AF65-F5344CB8AC3E}">
        <p14:creationId xmlns:p14="http://schemas.microsoft.com/office/powerpoint/2010/main" val="650423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altLang="en-US" dirty="0" smtClean="0"/>
              <a:t>Reasons</a:t>
            </a:r>
            <a:r>
              <a:rPr lang="en-US" altLang="en-US" baseline="0" dirty="0" smtClean="0"/>
              <a:t> </a:t>
            </a:r>
            <a:r>
              <a:rPr lang="en-US" altLang="en-US" dirty="0" smtClean="0"/>
              <a:t>they have to go into the office ---</a:t>
            </a:r>
            <a:r>
              <a:rPr lang="en-US" altLang="en-US" baseline="0" dirty="0" smtClean="0"/>
              <a:t> </a:t>
            </a:r>
            <a:r>
              <a:rPr lang="en-US" altLang="en-US" dirty="0" smtClean="0"/>
              <a:t>block on credit report, can’t get through initial screen (recent address change), NUMI discrepancy, etc.</a:t>
            </a:r>
          </a:p>
          <a:p>
            <a:pPr defTabSz="917235">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48</a:t>
            </a:fld>
            <a:endParaRPr lang="en-US"/>
          </a:p>
        </p:txBody>
      </p:sp>
    </p:spTree>
    <p:extLst>
      <p:ext uri="{BB962C8B-B14F-4D97-AF65-F5344CB8AC3E}">
        <p14:creationId xmlns:p14="http://schemas.microsoft.com/office/powerpoint/2010/main" val="1467783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49</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r>
              <a:rPr lang="en-US" sz="900" b="1" dirty="0" smtClean="0">
                <a:solidFill>
                  <a:srgbClr val="FF0000"/>
                </a:solidFill>
              </a:rPr>
              <a:t>  Notes </a:t>
            </a:r>
            <a:r>
              <a:rPr lang="en-US" sz="900" b="1" dirty="0">
                <a:solidFill>
                  <a:srgbClr val="FF0000"/>
                </a:solidFill>
              </a:rPr>
              <a:t>to speaker:</a:t>
            </a:r>
          </a:p>
          <a:p>
            <a:endParaRPr lang="en-US" sz="900" u="sng" dirty="0">
              <a:solidFill>
                <a:srgbClr val="FF0000"/>
              </a:solidFill>
            </a:endParaRPr>
          </a:p>
          <a:p>
            <a:r>
              <a:rPr lang="en-US" sz="900" u="sng" dirty="0">
                <a:solidFill>
                  <a:srgbClr val="FF0000"/>
                </a:solidFill>
              </a:rPr>
              <a:t>DO NOT </a:t>
            </a:r>
            <a:r>
              <a:rPr lang="en-US" sz="900" dirty="0">
                <a:solidFill>
                  <a:srgbClr val="FF0000"/>
                </a:solidFill>
              </a:rPr>
              <a:t>remove the taxpayer expense disclaimer from this slide, as it is now required by law. </a:t>
            </a:r>
          </a:p>
          <a:p>
            <a:endParaRPr lang="en-US" sz="900" dirty="0">
              <a:solidFill>
                <a:srgbClr val="FF0000"/>
              </a:solidFill>
            </a:endParaRPr>
          </a:p>
          <a:p>
            <a:r>
              <a:rPr lang="en-US" sz="900" dirty="0">
                <a:solidFill>
                  <a:srgbClr val="FF0000"/>
                </a:solidFill>
              </a:rPr>
              <a:t>Be sure to thank the person who invited you to speak, thank the organization for making SSA a part of today’s event</a:t>
            </a:r>
            <a:r>
              <a:rPr lang="en-US" sz="900" dirty="0" smtClean="0">
                <a:solidFill>
                  <a:srgbClr val="FF0000"/>
                </a:solidFill>
              </a:rPr>
              <a:t>.</a:t>
            </a: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endParaRPr lang="en-US" sz="900" dirty="0" smtClean="0">
              <a:solidFill>
                <a:srgbClr val="FF0000"/>
              </a:solidFill>
            </a:endParaRPr>
          </a:p>
          <a:p>
            <a:r>
              <a:rPr lang="en-US" sz="900" dirty="0" smtClean="0">
                <a:solidFill>
                  <a:srgbClr val="FF0000"/>
                </a:solidFill>
              </a:rPr>
              <a:t>JP-2/7/2019</a:t>
            </a:r>
            <a:endParaRPr lang="en-US" sz="900" dirty="0">
              <a:solidFill>
                <a:srgbClr val="FF0000"/>
              </a:solidFill>
            </a:endParaRPr>
          </a:p>
        </p:txBody>
      </p:sp>
    </p:spTree>
    <p:extLst>
      <p:ext uri="{BB962C8B-B14F-4D97-AF65-F5344CB8AC3E}">
        <p14:creationId xmlns:p14="http://schemas.microsoft.com/office/powerpoint/2010/main" val="361672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DE0FE43-0CC7-45A2-84AA-EBF327BF2216}" type="slidenum">
              <a:rPr lang="en-US" smtClean="0"/>
              <a:pPr/>
              <a:t>7</a:t>
            </a:fld>
            <a:endParaRPr lang="en-US" dirty="0" smtClean="0"/>
          </a:p>
        </p:txBody>
      </p:sp>
      <p:sp>
        <p:nvSpPr>
          <p:cNvPr id="99331" name="Rectangle 2"/>
          <p:cNvSpPr>
            <a:spLocks noGrp="1" noRot="1" noChangeAspect="1" noChangeArrowheads="1" noTextEdit="1"/>
          </p:cNvSpPr>
          <p:nvPr>
            <p:ph type="sldImg"/>
          </p:nvPr>
        </p:nvSpPr>
        <p:spPr>
          <a:ln/>
        </p:spPr>
      </p:sp>
      <p:sp>
        <p:nvSpPr>
          <p:cNvPr id="6" name="Rectangle 3"/>
          <p:cNvSpPr>
            <a:spLocks noGrp="1" noChangeArrowheads="1"/>
          </p:cNvSpPr>
          <p:nvPr>
            <p:ph type="body" sz="quarter" idx="10"/>
          </p:nvPr>
        </p:nvSpPr>
        <p:spPr>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300" dirty="0"/>
              <a:t>The Medicare program was  enacted in 1965. This program is the medical coverage you get when you turn 65 or become disabled. </a:t>
            </a:r>
          </a:p>
          <a:p>
            <a:r>
              <a:rPr lang="en-US" sz="1300" dirty="0"/>
              <a:t>The Supplemental Security Income (SSI) program was enacted in 1972. SSI is a program based on need for those who are 65 or older, blind, or disabled. Although SSI is administered by Social Security, the cost of running the program and the SSI benefit payments come from general tax revenue and not Social Security taxes.</a:t>
            </a:r>
          </a:p>
          <a:p>
            <a:r>
              <a:rPr lang="en-US" sz="1300" dirty="0"/>
              <a:t>The Medicare Modernization Act was enacted in 2003. It added a prescription drug benefit to the Medicare program. Prescription drug coverage went into effect in 2006; helping to meet drug cost needs for millions of Medicare beneficiaries.</a:t>
            </a:r>
          </a:p>
          <a:p>
            <a:r>
              <a:rPr lang="en-US" sz="1300" dirty="0"/>
              <a:t>In 2010, the Patient Protection and Affordable Care Act (commonly called Affordable Care Act or Federal health care) was signed into law. It reduces the number of uninsured Americans and the costs of health care.</a:t>
            </a:r>
          </a:p>
          <a:p>
            <a:endParaRPr lang="en-US" dirty="0"/>
          </a:p>
        </p:txBody>
      </p:sp>
    </p:spTree>
    <p:extLst>
      <p:ext uri="{BB962C8B-B14F-4D97-AF65-F5344CB8AC3E}">
        <p14:creationId xmlns:p14="http://schemas.microsoft.com/office/powerpoint/2010/main" val="93885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have heard of the “three-legged stool” of retirement, and these days, we like to remind people about investments and other income, as well.</a:t>
            </a:r>
          </a:p>
          <a:p>
            <a:endParaRPr lang="en-US" dirty="0" smtClean="0"/>
          </a:p>
          <a:p>
            <a:r>
              <a:rPr lang="en-US" dirty="0"/>
              <a:t>For the average worker, Social Security will only replace about 40% of your pre-retirement earnings. Therefore, you will need additional income sources such as pensions, savings, investments, and/or a retirement account to have a comfortable retirement.</a:t>
            </a:r>
          </a:p>
          <a:p>
            <a:endParaRPr lang="en-US" dirty="0"/>
          </a:p>
          <a:p>
            <a:r>
              <a:rPr lang="en-US" dirty="0" smtClean="0">
                <a:cs typeface="Arial" panose="020B0604020202020204" pitchFamily="34" charset="0"/>
              </a:rPr>
              <a:t>Again, remember that Social Security was never meant to be the only source of income for people when they retire. </a:t>
            </a:r>
          </a:p>
        </p:txBody>
      </p:sp>
      <p:sp>
        <p:nvSpPr>
          <p:cNvPr id="4" name="Slide Number Placeholder 3"/>
          <p:cNvSpPr>
            <a:spLocks noGrp="1"/>
          </p:cNvSpPr>
          <p:nvPr>
            <p:ph type="sldNum" sz="quarter" idx="10"/>
          </p:nvPr>
        </p:nvSpPr>
        <p:spPr/>
        <p:txBody>
          <a:bodyPr/>
          <a:lstStyle/>
          <a:p>
            <a:fld id="{7AA6493C-F506-43B6-9B4D-1CDB5879358C}" type="slidenum">
              <a:rPr lang="en-US" smtClean="0"/>
              <a:t>8</a:t>
            </a:fld>
            <a:endParaRPr lang="en-US"/>
          </a:p>
        </p:txBody>
      </p:sp>
    </p:spTree>
    <p:extLst>
      <p:ext uri="{BB962C8B-B14F-4D97-AF65-F5344CB8AC3E}">
        <p14:creationId xmlns:p14="http://schemas.microsoft.com/office/powerpoint/2010/main" val="130872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9</a:t>
            </a:fld>
            <a:endParaRPr lang="en-US" dirty="0"/>
          </a:p>
        </p:txBody>
      </p:sp>
      <p:sp>
        <p:nvSpPr>
          <p:cNvPr id="5" name="Notes Placeholder 4"/>
          <p:cNvSpPr>
            <a:spLocks noGrp="1"/>
          </p:cNvSpPr>
          <p:nvPr>
            <p:ph type="body" sz="quarter" idx="11"/>
          </p:nvPr>
        </p:nvSpPr>
        <p:spPr>
          <a:xfrm>
            <a:off x="701040" y="4415790"/>
            <a:ext cx="5608320" cy="4648200"/>
          </a:xfrm>
        </p:spPr>
        <p:txBody>
          <a:bodyPr/>
          <a:lstStyle/>
          <a:p>
            <a:pPr lvl="0"/>
            <a:r>
              <a:rPr lang="en-US" dirty="0"/>
              <a:t>Credits are the "building blocks" Social Security uses to find out whether you have the minimum amount of covered work to qualify for each type of Social Security benefit.</a:t>
            </a:r>
          </a:p>
          <a:p>
            <a:r>
              <a:rPr lang="en-US" dirty="0" smtClean="0"/>
              <a:t>If </a:t>
            </a:r>
            <a:r>
              <a:rPr lang="en-US" dirty="0"/>
              <a:t>you stop working before you have enough credits to qualify for benefits, your credits will stay on your record. If you return to work later on, you can add more credits so you can qualify.</a:t>
            </a:r>
          </a:p>
          <a:p>
            <a:endParaRPr lang="en-US" dirty="0"/>
          </a:p>
          <a:p>
            <a:r>
              <a:rPr lang="en-US" dirty="0" smtClean="0"/>
              <a:t>No </a:t>
            </a:r>
            <a:r>
              <a:rPr lang="en-US" dirty="0"/>
              <a:t>benefits can be paid if you do not have enough credits</a:t>
            </a:r>
            <a:r>
              <a:rPr lang="en-US" dirty="0" smtClean="0"/>
              <a:t>.</a:t>
            </a:r>
          </a:p>
          <a:p>
            <a:pPr lvl="0"/>
            <a:endParaRPr lang="en-US" dirty="0"/>
          </a:p>
          <a:p>
            <a:pPr lvl="0"/>
            <a:r>
              <a:rPr lang="en-US" dirty="0"/>
              <a:t>In </a:t>
            </a:r>
            <a:r>
              <a:rPr lang="en-US" dirty="0" smtClean="0"/>
              <a:t>2019, </a:t>
            </a:r>
            <a:r>
              <a:rPr lang="en-US" dirty="0"/>
              <a:t>you must earn $</a:t>
            </a:r>
            <a:r>
              <a:rPr lang="en-US" dirty="0" smtClean="0"/>
              <a:t>1,360 </a:t>
            </a:r>
            <a:r>
              <a:rPr lang="en-US" dirty="0"/>
              <a:t>in covered earnings to get one Social Security or Medicare work credit and $</a:t>
            </a:r>
            <a:r>
              <a:rPr lang="en-US" dirty="0" smtClean="0"/>
              <a:t>5,440 </a:t>
            </a:r>
            <a:r>
              <a:rPr lang="en-US" dirty="0"/>
              <a:t>to get the maximum four credits for the year.</a:t>
            </a:r>
          </a:p>
          <a:p>
            <a:r>
              <a:rPr lang="en-US" dirty="0"/>
              <a:t> </a:t>
            </a:r>
          </a:p>
          <a:p>
            <a:pPr lvl="0"/>
            <a:r>
              <a:rPr lang="en-US" dirty="0" smtClean="0"/>
              <a:t>When </a:t>
            </a:r>
            <a:r>
              <a:rPr lang="en-US" dirty="0"/>
              <a:t>you work and pay Social Security taxes, you earn up to a maximum of four "credits" for each year.</a:t>
            </a:r>
          </a:p>
          <a:p>
            <a:r>
              <a:rPr lang="en-US" dirty="0"/>
              <a:t> </a:t>
            </a:r>
          </a:p>
          <a:p>
            <a:pPr lvl="0"/>
            <a:r>
              <a:rPr lang="en-US" dirty="0"/>
              <a:t>During your lifetime, you will probably earn more credits than the minimum number you need to be eligible for benefits; however, these extra credits do not increase your benefit amount. </a:t>
            </a:r>
          </a:p>
          <a:p>
            <a:r>
              <a:rPr lang="en-US" dirty="0"/>
              <a:t> </a:t>
            </a:r>
          </a:p>
          <a:p>
            <a:pPr lvl="0"/>
            <a:r>
              <a:rPr lang="en-US" dirty="0"/>
              <a:t>Your average earnings during your working years determine how much your monthly payment will be</a:t>
            </a:r>
            <a:r>
              <a:rPr lang="en-US" dirty="0" smtClean="0"/>
              <a:t>.</a:t>
            </a:r>
          </a:p>
          <a:p>
            <a:pPr lvl="0"/>
            <a:endParaRPr lang="en-US" dirty="0" smtClean="0"/>
          </a:p>
          <a:p>
            <a:pPr lvl="0"/>
            <a:r>
              <a:rPr lang="en-US" dirty="0" smtClean="0"/>
              <a:t>Source:</a:t>
            </a:r>
            <a:r>
              <a:rPr lang="en-US" baseline="0" dirty="0" smtClean="0"/>
              <a:t>  ^OISP</a:t>
            </a:r>
            <a:endParaRPr lang="en-US" dirty="0" smtClean="0"/>
          </a:p>
          <a:p>
            <a:pPr lvl="0"/>
            <a:r>
              <a:rPr lang="en-US" dirty="0" smtClean="0"/>
              <a:t>Publications:</a:t>
            </a:r>
            <a:r>
              <a:rPr lang="en-US" baseline="0" dirty="0" smtClean="0"/>
              <a:t>  </a:t>
            </a:r>
            <a:r>
              <a:rPr lang="en-US" dirty="0" smtClean="0"/>
              <a:t>https://www.ssa.gov/pubs/EN-05-10003.pdf</a:t>
            </a:r>
            <a:r>
              <a:rPr lang="en-US" baseline="0" dirty="0" smtClean="0"/>
              <a:t>  </a:t>
            </a:r>
            <a:r>
              <a:rPr lang="en-US" u="sng" baseline="0" dirty="0" smtClean="0"/>
              <a:t>and</a:t>
            </a:r>
            <a:r>
              <a:rPr lang="en-US" baseline="0" dirty="0" smtClean="0"/>
              <a:t>  </a:t>
            </a:r>
            <a:r>
              <a:rPr lang="en-US" dirty="0" smtClean="0"/>
              <a:t>https://www.ssa.gov/pubs/EN-05-10072.pdf</a:t>
            </a:r>
          </a:p>
          <a:p>
            <a:pPr lvl="0"/>
            <a:r>
              <a:rPr lang="en-US" dirty="0" smtClean="0"/>
              <a:t>Slide updated 2/5/2019</a:t>
            </a:r>
            <a:endParaRPr lang="en-US" dirty="0"/>
          </a:p>
          <a:p>
            <a:pPr lvl="0"/>
            <a:endParaRPr lang="en-US" dirty="0"/>
          </a:p>
        </p:txBody>
      </p:sp>
    </p:spTree>
    <p:extLst>
      <p:ext uri="{BB962C8B-B14F-4D97-AF65-F5344CB8AC3E}">
        <p14:creationId xmlns:p14="http://schemas.microsoft.com/office/powerpoint/2010/main" val="428720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defTabSz="919267"/>
            <a:fld id="{FEFDCE75-C531-4266-9755-02A51360CF03}" type="slidenum">
              <a:rPr lang="en-US" smtClean="0">
                <a:cs typeface="Arial" pitchFamily="34" charset="0"/>
              </a:rPr>
              <a:pPr defTabSz="919267"/>
              <a:t>10</a:t>
            </a:fld>
            <a:endParaRPr lang="en-US" dirty="0" smtClean="0">
              <a:cs typeface="Arial" pitchFamily="34" charset="0"/>
            </a:endParaRPr>
          </a:p>
        </p:txBody>
      </p:sp>
      <p:sp>
        <p:nvSpPr>
          <p:cNvPr id="110595" name="Rectangle 2"/>
          <p:cNvSpPr>
            <a:spLocks noGrp="1" noRot="1" noChangeAspect="1" noChangeArrowheads="1" noTextEdit="1"/>
          </p:cNvSpPr>
          <p:nvPr>
            <p:ph type="sldImg"/>
          </p:nvPr>
        </p:nvSpPr>
        <p:spPr>
          <a:xfrm>
            <a:off x="1192213" y="706438"/>
            <a:ext cx="4632325" cy="3473450"/>
          </a:xfrm>
          <a:ln/>
        </p:spPr>
      </p:sp>
      <p:sp>
        <p:nvSpPr>
          <p:cNvPr id="110596" name="Rectangle 3"/>
          <p:cNvSpPr>
            <a:spLocks noGrp="1" noChangeArrowheads="1"/>
          </p:cNvSpPr>
          <p:nvPr>
            <p:ph type="body" idx="1"/>
          </p:nvPr>
        </p:nvSpPr>
        <p:spPr>
          <a:xfrm>
            <a:off x="934724" y="4410958"/>
            <a:ext cx="5140959" cy="3190795"/>
          </a:xfrm>
          <a:noFill/>
          <a:ln w="9525"/>
        </p:spPr>
        <p:txBody>
          <a:bodyPr/>
          <a:lstStyle/>
          <a:p>
            <a:pPr marL="229412" lvl="2" eaLnBrk="1" hangingPunct="1"/>
            <a:endParaRPr lang="en-US" b="1" dirty="0" smtClean="0">
              <a:latin typeface="Garamond" pitchFamily="18" charset="0"/>
              <a:cs typeface="Arial" pitchFamily="34" charset="0"/>
            </a:endParaRPr>
          </a:p>
          <a:p>
            <a:pPr eaLnBrk="1" hangingPunct="1"/>
            <a:endParaRPr lang="en-US" b="1" dirty="0" smtClean="0">
              <a:latin typeface="Garamond" pitchFamily="18" charset="0"/>
              <a:cs typeface="Arial" pitchFamily="34" charset="0"/>
            </a:endParaRPr>
          </a:p>
          <a:p>
            <a:pPr eaLnBrk="1" hangingPunct="1"/>
            <a:endParaRPr lang="en-US" b="1" dirty="0" smtClean="0">
              <a:latin typeface="Garamond" pitchFamily="18" charset="0"/>
              <a:cs typeface="Arial" pitchFamily="34" charset="0"/>
            </a:endParaRPr>
          </a:p>
          <a:p>
            <a:pPr eaLnBrk="1" hangingPunct="1"/>
            <a:endParaRPr lang="en-US" b="1" dirty="0" smtClean="0">
              <a:latin typeface="Garamond" pitchFamily="18" charset="0"/>
              <a:cs typeface="Arial" pitchFamily="34" charset="0"/>
            </a:endParaRPr>
          </a:p>
        </p:txBody>
      </p:sp>
    </p:spTree>
    <p:extLst>
      <p:ext uri="{BB962C8B-B14F-4D97-AF65-F5344CB8AC3E}">
        <p14:creationId xmlns:p14="http://schemas.microsoft.com/office/powerpoint/2010/main" val="244272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28B1F-1473-4062-9D64-49BA0B1B9D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09472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12441748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Tree>
    <p:extLst>
      <p:ext uri="{BB962C8B-B14F-4D97-AF65-F5344CB8AC3E}">
        <p14:creationId xmlns:p14="http://schemas.microsoft.com/office/powerpoint/2010/main" val="301717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93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fld id="{A463A864-8DA0-4379-BB26-E82A1DDEBA9D}" type="slidenum">
              <a:rPr lang="en-US"/>
              <a:pPr>
                <a:defRPr/>
              </a:pPr>
              <a:t>‹#›</a:t>
            </a:fld>
            <a:endParaRPr lang="en-US" dirty="0"/>
          </a:p>
        </p:txBody>
      </p:sp>
    </p:spTree>
    <p:extLst>
      <p:ext uri="{BB962C8B-B14F-4D97-AF65-F5344CB8AC3E}">
        <p14:creationId xmlns:p14="http://schemas.microsoft.com/office/powerpoint/2010/main" val="9642461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7EC8A27-2640-4FE4-9760-B0CE4B005676}" type="slidenum">
              <a:rPr lang="en-US"/>
              <a:pPr>
                <a:defRPr/>
              </a:pPr>
              <a:t>‹#›</a:t>
            </a:fld>
            <a:endParaRPr lang="en-US" dirty="0"/>
          </a:p>
        </p:txBody>
      </p:sp>
    </p:spTree>
    <p:extLst>
      <p:ext uri="{BB962C8B-B14F-4D97-AF65-F5344CB8AC3E}">
        <p14:creationId xmlns:p14="http://schemas.microsoft.com/office/powerpoint/2010/main" val="8993647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322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168860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244541" y="6166440"/>
            <a:ext cx="2806861" cy="477054"/>
          </a:xfrm>
          <a:prstGeom prst="rect">
            <a:avLst/>
          </a:prstGeom>
          <a:noFill/>
        </p:spPr>
        <p:txBody>
          <a:bodyPr wrap="square" rtlCol="0">
            <a:spAutoFit/>
          </a:bodyPr>
          <a:lstStyle/>
          <a:p>
            <a:r>
              <a:rPr lang="en-US" sz="2500" b="0" dirty="0" smtClean="0">
                <a:solidFill>
                  <a:srgbClr val="00295B"/>
                </a:solidFill>
              </a:rPr>
              <a:t>SocialSecurity.gov</a:t>
            </a:r>
            <a:endParaRPr lang="en-US" sz="2500" b="0" dirty="0">
              <a:solidFill>
                <a:srgbClr val="00295B"/>
              </a:solidFill>
            </a:endParaRP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107474"/>
            <a:ext cx="9144000" cy="1288870"/>
          </a:xfrm>
          <a:prstGeom prst="rect">
            <a:avLst/>
          </a:prstGeom>
        </p:spPr>
        <p:txBody>
          <a:bodyPr>
            <a:normAutofit fontScale="90000"/>
          </a:bodyPr>
          <a:lstStyle/>
          <a:p>
            <a:r>
              <a:rPr lang="en-US" dirty="0" smtClean="0"/>
              <a:t>Social Security: </a:t>
            </a:r>
            <a:br>
              <a:rPr lang="en-US" dirty="0" smtClean="0"/>
            </a:br>
            <a:r>
              <a:rPr lang="en-US" dirty="0" smtClean="0"/>
              <a:t>With You Through Life’s Journey…</a:t>
            </a:r>
            <a:br>
              <a:rPr lang="en-US" dirty="0" smtClean="0"/>
            </a:br>
            <a:endParaRPr lang="en-US" dirty="0"/>
          </a:p>
        </p:txBody>
      </p:sp>
      <p:sp>
        <p:nvSpPr>
          <p:cNvPr id="2" name="TextBox 1"/>
          <p:cNvSpPr txBox="1"/>
          <p:nvPr/>
        </p:nvSpPr>
        <p:spPr>
          <a:xfrm>
            <a:off x="6529498" y="6590145"/>
            <a:ext cx="2608406" cy="276999"/>
          </a:xfrm>
          <a:prstGeom prst="rect">
            <a:avLst/>
          </a:prstGeom>
          <a:noFill/>
        </p:spPr>
        <p:txBody>
          <a:bodyPr wrap="none" rtlCol="0">
            <a:spAutoFit/>
          </a:bodyPr>
          <a:lstStyle/>
          <a:p>
            <a:r>
              <a:rPr lang="en-US" sz="1200" dirty="0" smtClean="0">
                <a:solidFill>
                  <a:schemeClr val="bg1"/>
                </a:solidFill>
              </a:rPr>
              <a:t>Produced at U.S. taxpayer expense</a:t>
            </a:r>
            <a:endParaRPr lang="en-US" sz="12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958" y="3705079"/>
            <a:ext cx="2626672" cy="902090"/>
          </a:xfrm>
          <a:prstGeom prst="rect">
            <a:avLst/>
          </a:prstGeom>
        </p:spPr>
      </p:pic>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228600" y="1447800"/>
            <a:ext cx="8686800" cy="4800600"/>
          </a:xfrm>
        </p:spPr>
        <p:txBody>
          <a:bodyPr lIns="90488" tIns="44450" rIns="90488" bIns="44450"/>
          <a:lstStyle/>
          <a:p>
            <a:pPr eaLnBrk="1" hangingPunct="1">
              <a:buClr>
                <a:srgbClr val="C00000"/>
              </a:buClr>
              <a:buFont typeface="Wingdings" panose="05000000000000000000" pitchFamily="2" charset="2"/>
              <a:buChar char="q"/>
            </a:pPr>
            <a:r>
              <a:rPr lang="en-US" sz="3200" b="1" dirty="0" smtClean="0">
                <a:cs typeface="Times New Roman" pitchFamily="18" charset="0"/>
              </a:rPr>
              <a:t>  Adjust wages for </a:t>
            </a:r>
            <a:r>
              <a:rPr lang="en-US" sz="3200" b="1" dirty="0" smtClean="0"/>
              <a:t>changes in wage levels</a:t>
            </a:r>
            <a:endParaRPr lang="en-US" sz="3200" b="1" dirty="0" smtClean="0">
              <a:cs typeface="Times New Roman" pitchFamily="18" charset="0"/>
            </a:endParaRPr>
          </a:p>
          <a:p>
            <a:pPr eaLnBrk="1" hangingPunct="1">
              <a:buClr>
                <a:srgbClr val="C00000"/>
              </a:buClr>
              <a:buFont typeface="Wingdings" panose="05000000000000000000" pitchFamily="2" charset="2"/>
              <a:buChar char="q"/>
            </a:pPr>
            <a:r>
              <a:rPr lang="en-US" sz="3200" b="1" dirty="0" smtClean="0">
                <a:cs typeface="Times New Roman" pitchFamily="18" charset="0"/>
              </a:rPr>
              <a:t>  Average over most of your working</a:t>
            </a:r>
            <a:br>
              <a:rPr lang="en-US" sz="3200" b="1" dirty="0" smtClean="0">
                <a:cs typeface="Times New Roman" pitchFamily="18" charset="0"/>
              </a:rPr>
            </a:br>
            <a:r>
              <a:rPr lang="en-US" sz="3200" b="1" dirty="0" smtClean="0">
                <a:cs typeface="Times New Roman" pitchFamily="18" charset="0"/>
              </a:rPr>
              <a:t>      lifetime--(Your highest </a:t>
            </a:r>
            <a:r>
              <a:rPr lang="en-US" sz="3200" b="1" dirty="0" smtClean="0">
                <a:solidFill>
                  <a:srgbClr val="C00000"/>
                </a:solidFill>
                <a:cs typeface="Times New Roman" pitchFamily="18" charset="0"/>
              </a:rPr>
              <a:t>35</a:t>
            </a:r>
            <a:r>
              <a:rPr lang="en-US" sz="3200" b="1" dirty="0" smtClean="0">
                <a:cs typeface="Times New Roman" pitchFamily="18" charset="0"/>
              </a:rPr>
              <a:t> years)</a:t>
            </a:r>
          </a:p>
          <a:p>
            <a:pPr eaLnBrk="1" hangingPunct="1">
              <a:buClr>
                <a:srgbClr val="C00000"/>
              </a:buClr>
              <a:buFont typeface="Wingdings" panose="05000000000000000000" pitchFamily="2" charset="2"/>
              <a:buChar char="q"/>
            </a:pPr>
            <a:r>
              <a:rPr lang="en-US" sz="3200" b="1" dirty="0" smtClean="0">
                <a:cs typeface="Times New Roman" pitchFamily="18" charset="0"/>
              </a:rPr>
              <a:t>  </a:t>
            </a:r>
            <a:r>
              <a:rPr lang="en-US" sz="3200" b="1" dirty="0" smtClean="0"/>
              <a:t>Convert total earnings to monthly 			 figure by dividing by </a:t>
            </a:r>
            <a:r>
              <a:rPr lang="en-US" sz="3200" b="1" dirty="0" smtClean="0">
                <a:solidFill>
                  <a:srgbClr val="C00000"/>
                </a:solidFill>
              </a:rPr>
              <a:t>420</a:t>
            </a:r>
            <a:r>
              <a:rPr lang="en-US" sz="3200" b="1" dirty="0" smtClean="0"/>
              <a:t> (35x12)</a:t>
            </a:r>
            <a:endParaRPr lang="en-US" sz="3200" b="1" dirty="0" smtClean="0">
              <a:cs typeface="Times New Roman" pitchFamily="18" charset="0"/>
            </a:endParaRPr>
          </a:p>
          <a:p>
            <a:pPr eaLnBrk="1" hangingPunct="1">
              <a:buClr>
                <a:srgbClr val="C00000"/>
              </a:buClr>
              <a:buFont typeface="Wingdings" panose="05000000000000000000" pitchFamily="2" charset="2"/>
              <a:buChar char="q"/>
            </a:pPr>
            <a:r>
              <a:rPr lang="en-US" sz="3200" b="1" i="1" dirty="0" smtClean="0">
                <a:cs typeface="Times New Roman" pitchFamily="18" charset="0"/>
              </a:rPr>
              <a:t>  </a:t>
            </a:r>
            <a:r>
              <a:rPr lang="en-US" sz="3200" b="1" dirty="0" smtClean="0">
                <a:cs typeface="Times New Roman" pitchFamily="18" charset="0"/>
              </a:rPr>
              <a:t>Formula applied resulting in the			Full Retirement Age </a:t>
            </a:r>
            <a:r>
              <a:rPr lang="en-US" sz="3200" b="1" dirty="0" smtClean="0">
                <a:solidFill>
                  <a:srgbClr val="C00000"/>
                </a:solidFill>
                <a:cs typeface="Times New Roman" pitchFamily="18" charset="0"/>
              </a:rPr>
              <a:t>(FRA) </a:t>
            </a:r>
            <a:r>
              <a:rPr lang="en-US" sz="3200" b="1" dirty="0" smtClean="0">
                <a:cs typeface="Times New Roman" pitchFamily="18" charset="0"/>
              </a:rPr>
              <a:t>amount</a:t>
            </a:r>
          </a:p>
          <a:p>
            <a:pPr marL="0" indent="0" algn="ctr" eaLnBrk="1" hangingPunct="1">
              <a:buNone/>
            </a:pPr>
            <a:r>
              <a:rPr lang="en-US" sz="2000" b="1" i="1" dirty="0" smtClean="0">
                <a:cs typeface="Times New Roman" pitchFamily="18" charset="0"/>
              </a:rPr>
              <a:t>Maximum </a:t>
            </a:r>
            <a:r>
              <a:rPr lang="en-US" sz="2000" b="1" i="1" dirty="0">
                <a:cs typeface="Times New Roman" pitchFamily="18" charset="0"/>
              </a:rPr>
              <a:t>taxable </a:t>
            </a:r>
            <a:r>
              <a:rPr lang="en-US" sz="2000" b="1" i="1" dirty="0" smtClean="0">
                <a:cs typeface="Times New Roman" pitchFamily="18" charset="0"/>
              </a:rPr>
              <a:t>earnings in 2019 </a:t>
            </a:r>
            <a:r>
              <a:rPr lang="en-US" sz="2000" b="1" i="1" dirty="0" smtClean="0">
                <a:solidFill>
                  <a:srgbClr val="C00000"/>
                </a:solidFill>
                <a:cs typeface="Times New Roman" pitchFamily="18" charset="0"/>
              </a:rPr>
              <a:t>- $132,900 </a:t>
            </a:r>
            <a:r>
              <a:rPr lang="en-US" sz="2000" b="1" i="1" u="sng" dirty="0" smtClean="0">
                <a:cs typeface="Times New Roman" pitchFamily="18" charset="0"/>
              </a:rPr>
              <a:t>covered </a:t>
            </a:r>
            <a:r>
              <a:rPr lang="en-US" sz="2000" b="1" i="1" u="sng" dirty="0">
                <a:cs typeface="Times New Roman" pitchFamily="18" charset="0"/>
              </a:rPr>
              <a:t>earnings</a:t>
            </a:r>
            <a:endParaRPr lang="en-US" sz="2000" b="1" i="1" u="sng" dirty="0" smtClean="0">
              <a:cs typeface="Times New Roman" pitchFamily="18" charset="0"/>
            </a:endParaRPr>
          </a:p>
          <a:p>
            <a:pPr eaLnBrk="1" hangingPunct="1">
              <a:buFont typeface="Wingdings" pitchFamily="2" charset="2"/>
              <a:buNone/>
            </a:pPr>
            <a:r>
              <a:rPr lang="en-US" sz="2400" dirty="0" smtClean="0">
                <a:cs typeface="Times New Roman" pitchFamily="18" charset="0"/>
              </a:rPr>
              <a:t>			</a:t>
            </a:r>
            <a:r>
              <a:rPr lang="en-US" sz="2400" dirty="0">
                <a:cs typeface="Times New Roman" pitchFamily="18" charset="0"/>
              </a:rPr>
              <a:t>	</a:t>
            </a:r>
            <a:r>
              <a:rPr lang="en-US" sz="2400" dirty="0" smtClean="0">
                <a:cs typeface="Times New Roman" pitchFamily="18" charset="0"/>
              </a:rPr>
              <a:t> </a:t>
            </a:r>
            <a:endParaRPr lang="en-US" sz="2400" b="1" i="1" dirty="0" smtClean="0">
              <a:solidFill>
                <a:srgbClr val="C00000"/>
              </a:solidFill>
            </a:endParaRPr>
          </a:p>
        </p:txBody>
      </p:sp>
      <p:sp>
        <p:nvSpPr>
          <p:cNvPr id="21507" name="Rectangle 3"/>
          <p:cNvSpPr>
            <a:spLocks noChangeArrowheads="1"/>
          </p:cNvSpPr>
          <p:nvPr/>
        </p:nvSpPr>
        <p:spPr bwMode="auto">
          <a:xfrm>
            <a:off x="0" y="381000"/>
            <a:ext cx="9144000" cy="1066800"/>
          </a:xfrm>
          <a:prstGeom prst="rect">
            <a:avLst/>
          </a:prstGeom>
          <a:noFill/>
          <a:ln w="12700">
            <a:noFill/>
            <a:miter lim="800000"/>
            <a:headEnd/>
            <a:tailEnd/>
          </a:ln>
        </p:spPr>
        <p:txBody>
          <a:bodyPr lIns="90488" tIns="44450" rIns="90488" bIns="44450" anchor="ctr"/>
          <a:lstStyle/>
          <a:p>
            <a:pPr algn="ctr" eaLnBrk="0" hangingPunct="0"/>
            <a:r>
              <a:rPr lang="en-US" sz="4000" b="1" i="1" dirty="0">
                <a:solidFill>
                  <a:schemeClr val="tx2"/>
                </a:solidFill>
                <a:latin typeface="Book Antiqua" pitchFamily="18" charset="0"/>
                <a:cs typeface="Times New Roman" pitchFamily="18" charset="0"/>
              </a:rPr>
              <a:t>How Retirement Benefits Are Figured</a:t>
            </a:r>
          </a:p>
        </p:txBody>
      </p:sp>
    </p:spTree>
    <p:extLst>
      <p:ext uri="{BB962C8B-B14F-4D97-AF65-F5344CB8AC3E}">
        <p14:creationId xmlns:p14="http://schemas.microsoft.com/office/powerpoint/2010/main" val="41500940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533400"/>
            <a:ext cx="9144000" cy="1524000"/>
          </a:xfrm>
        </p:spPr>
        <p:txBody>
          <a:bodyPr/>
          <a:lstStyle/>
          <a:p>
            <a:pPr algn="ctr"/>
            <a:r>
              <a:rPr lang="en-US" sz="4000" b="1" i="1" dirty="0" smtClean="0">
                <a:latin typeface="Book Antiqua" pitchFamily="18" charset="0"/>
              </a:rPr>
              <a:t>When to Start </a:t>
            </a:r>
            <a:r>
              <a:rPr lang="en-US" sz="4000" b="1" i="1" dirty="0">
                <a:latin typeface="Book Antiqua" pitchFamily="18" charset="0"/>
              </a:rPr>
              <a:t>R</a:t>
            </a:r>
            <a:r>
              <a:rPr lang="en-US" sz="4000" b="1" i="1" dirty="0" smtClean="0">
                <a:latin typeface="Book Antiqua" pitchFamily="18" charset="0"/>
              </a:rPr>
              <a:t>eceiving</a:t>
            </a:r>
            <a:br>
              <a:rPr lang="en-US" sz="4000" b="1" i="1" dirty="0" smtClean="0">
                <a:latin typeface="Book Antiqua" pitchFamily="18" charset="0"/>
              </a:rPr>
            </a:br>
            <a:r>
              <a:rPr lang="en-US" sz="4000" b="1" i="1" dirty="0" smtClean="0">
                <a:latin typeface="Book Antiqua" pitchFamily="18" charset="0"/>
              </a:rPr>
              <a:t>  </a:t>
            </a:r>
          </a:p>
        </p:txBody>
      </p:sp>
      <p:sp>
        <p:nvSpPr>
          <p:cNvPr id="33795" name="Content Placeholder 2"/>
          <p:cNvSpPr>
            <a:spLocks noGrp="1"/>
          </p:cNvSpPr>
          <p:nvPr>
            <p:ph idx="1"/>
          </p:nvPr>
        </p:nvSpPr>
        <p:spPr>
          <a:xfrm>
            <a:off x="228600" y="1675833"/>
            <a:ext cx="8686800" cy="4648200"/>
          </a:xfrm>
        </p:spPr>
        <p:txBody>
          <a:bodyPr/>
          <a:lstStyle/>
          <a:p>
            <a:pPr>
              <a:buClr>
                <a:srgbClr val="C00000"/>
              </a:buClr>
              <a:buNone/>
            </a:pPr>
            <a:r>
              <a:rPr lang="en-US" sz="3200" b="1" dirty="0" smtClean="0"/>
              <a:t> You </a:t>
            </a:r>
            <a:r>
              <a:rPr lang="en-US" sz="3200" b="1" dirty="0"/>
              <a:t>get your </a:t>
            </a:r>
            <a:r>
              <a:rPr lang="en-US" sz="3200" b="1" dirty="0" smtClean="0"/>
              <a:t>full, unreduced benefit if you 	wait until your </a:t>
            </a:r>
            <a:r>
              <a:rPr lang="en-US" sz="3200" b="1" dirty="0" smtClean="0">
                <a:solidFill>
                  <a:srgbClr val="C00000"/>
                </a:solidFill>
              </a:rPr>
              <a:t>FRA  </a:t>
            </a:r>
          </a:p>
          <a:p>
            <a:pPr>
              <a:buClr>
                <a:srgbClr val="C00000"/>
              </a:buClr>
              <a:buFont typeface="Wingdings" pitchFamily="2" charset="2"/>
              <a:buChar char="q"/>
            </a:pPr>
            <a:r>
              <a:rPr lang="en-US" sz="3200" b="1" dirty="0" smtClean="0"/>
              <a:t>Age </a:t>
            </a:r>
            <a:r>
              <a:rPr lang="en-US" sz="3200" b="1" i="1" dirty="0" smtClean="0">
                <a:solidFill>
                  <a:srgbClr val="C00000"/>
                </a:solidFill>
              </a:rPr>
              <a:t>62</a:t>
            </a:r>
            <a:r>
              <a:rPr lang="en-US" sz="3200" b="1" dirty="0" smtClean="0">
                <a:solidFill>
                  <a:srgbClr val="C00000"/>
                </a:solidFill>
              </a:rPr>
              <a:t> </a:t>
            </a:r>
            <a:r>
              <a:rPr lang="en-US" sz="3200" b="1" dirty="0" smtClean="0"/>
              <a:t>is the earliest you can file, you get 	a </a:t>
            </a:r>
            <a:r>
              <a:rPr lang="en-US" sz="3200" b="1" u="sng" dirty="0" smtClean="0">
                <a:solidFill>
                  <a:srgbClr val="C00000"/>
                </a:solidFill>
              </a:rPr>
              <a:t>lower</a:t>
            </a:r>
            <a:r>
              <a:rPr lang="en-US" sz="3200" b="1" dirty="0" smtClean="0"/>
              <a:t> monthly payment; </a:t>
            </a:r>
            <a:r>
              <a:rPr lang="en-US" sz="3200" b="1" u="sng" dirty="0" smtClean="0">
                <a:solidFill>
                  <a:srgbClr val="C00000"/>
                </a:solidFill>
              </a:rPr>
              <a:t>permanent</a:t>
            </a:r>
            <a:r>
              <a:rPr lang="en-US" sz="3200" b="1" dirty="0" smtClean="0">
                <a:solidFill>
                  <a:srgbClr val="C00000"/>
                </a:solidFill>
              </a:rPr>
              <a:t> </a:t>
            </a:r>
            <a:r>
              <a:rPr lang="en-US" sz="3200" b="1" dirty="0" smtClean="0"/>
              <a:t>	reduction </a:t>
            </a:r>
          </a:p>
          <a:p>
            <a:pPr>
              <a:buClr>
                <a:srgbClr val="C00000"/>
              </a:buClr>
              <a:buFont typeface="Wingdings" pitchFamily="2" charset="2"/>
              <a:buChar char="q"/>
            </a:pPr>
            <a:r>
              <a:rPr lang="en-US" sz="3200" b="1" dirty="0" smtClean="0"/>
              <a:t>You get a higher monthly payment if you 	apply </a:t>
            </a:r>
            <a:r>
              <a:rPr lang="en-US" sz="3200" b="1" i="1" dirty="0" smtClean="0">
                <a:solidFill>
                  <a:srgbClr val="C00000"/>
                </a:solidFill>
              </a:rPr>
              <a:t>past</a:t>
            </a:r>
            <a:r>
              <a:rPr lang="en-US" sz="3200" b="1" dirty="0" smtClean="0"/>
              <a:t> your full retirement age</a:t>
            </a:r>
          </a:p>
          <a:p>
            <a:endParaRPr lang="en-US" dirty="0" smtClean="0"/>
          </a:p>
        </p:txBody>
      </p:sp>
    </p:spTree>
    <p:extLst>
      <p:ext uri="{BB962C8B-B14F-4D97-AF65-F5344CB8AC3E}">
        <p14:creationId xmlns:p14="http://schemas.microsoft.com/office/powerpoint/2010/main" val="12882601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4675" y="304800"/>
            <a:ext cx="8001000" cy="1216025"/>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200" i="1" u="sng" smtClean="0">
                <a:cs typeface="Times New Roman" pitchFamily="18" charset="0"/>
              </a:rPr>
              <a:t> Born</a:t>
            </a:r>
            <a:r>
              <a:rPr lang="en-US" sz="3200" i="1" smtClean="0">
                <a:cs typeface="Times New Roman" pitchFamily="18" charset="0"/>
              </a:rPr>
              <a:t>		 </a:t>
            </a:r>
            <a:r>
              <a:rPr lang="en-US" sz="3200" i="1" u="sng" smtClean="0">
                <a:cs typeface="Times New Roman" pitchFamily="18" charset="0"/>
              </a:rPr>
              <a:t>FRA</a:t>
            </a:r>
            <a:r>
              <a:rPr lang="en-US" sz="3200" i="1" smtClean="0">
                <a:cs typeface="Times New Roman" pitchFamily="18" charset="0"/>
              </a:rPr>
              <a:t>		       </a:t>
            </a:r>
            <a:r>
              <a:rPr lang="en-US" sz="3200" i="1" u="sng" smtClean="0">
                <a:cs typeface="Times New Roman" pitchFamily="18" charset="0"/>
              </a:rPr>
              <a:t>Pct at 62</a:t>
            </a:r>
            <a:endParaRPr lang="en-US" sz="3200" dirty="0"/>
          </a:p>
        </p:txBody>
      </p:sp>
      <p:sp>
        <p:nvSpPr>
          <p:cNvPr id="3" name="Content Placeholder 2"/>
          <p:cNvSpPr txBox="1">
            <a:spLocks/>
          </p:cNvSpPr>
          <p:nvPr/>
        </p:nvSpPr>
        <p:spPr>
          <a:xfrm>
            <a:off x="384175" y="621889"/>
            <a:ext cx="8382000" cy="56314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Font typeface="Arial" panose="020B0604020202020204" pitchFamily="34" charset="0"/>
              <a:buNone/>
            </a:pPr>
            <a:endParaRPr lang="en-US" sz="2800" b="1" i="1" dirty="0" smtClean="0">
              <a:solidFill>
                <a:srgbClr val="C00000"/>
              </a:solidFill>
              <a:cs typeface="Times New Roman" pitchFamily="18" charset="0"/>
            </a:endParaRPr>
          </a:p>
          <a:p>
            <a:pPr>
              <a:lnSpc>
                <a:spcPct val="80000"/>
              </a:lnSpc>
              <a:buFont typeface="Arial" panose="020B0604020202020204" pitchFamily="34" charset="0"/>
              <a:buNone/>
            </a:pPr>
            <a:r>
              <a:rPr lang="en-US" sz="2800" b="1" i="1" dirty="0" smtClean="0">
                <a:latin typeface="+mj-lt"/>
                <a:cs typeface="Times New Roman" pitchFamily="18" charset="0"/>
              </a:rPr>
              <a:t>1943-1954 		         66		        	</a:t>
            </a:r>
            <a:r>
              <a:rPr lang="en-US" sz="2800" b="1" i="1" u="sng" dirty="0" smtClean="0">
                <a:solidFill>
                  <a:srgbClr val="C00000"/>
                </a:solidFill>
                <a:latin typeface="+mj-lt"/>
                <a:cs typeface="Times New Roman" pitchFamily="18" charset="0"/>
              </a:rPr>
              <a:t>75% FRA</a:t>
            </a:r>
          </a:p>
          <a:p>
            <a:pPr>
              <a:lnSpc>
                <a:spcPct val="80000"/>
              </a:lnSpc>
              <a:buFont typeface="Arial" panose="020B0604020202020204" pitchFamily="34" charset="0"/>
              <a:buNone/>
            </a:pPr>
            <a:r>
              <a:rPr lang="en-US" sz="2800" b="1" dirty="0" smtClean="0">
                <a:latin typeface="+mj-lt"/>
                <a:cs typeface="Times New Roman" pitchFamily="18" charset="0"/>
              </a:rPr>
              <a:t>   1955		66 &amp; 2 months	 	   74.2	   </a:t>
            </a:r>
          </a:p>
          <a:p>
            <a:pPr>
              <a:lnSpc>
                <a:spcPct val="80000"/>
              </a:lnSpc>
              <a:buFont typeface="Arial" panose="020B0604020202020204" pitchFamily="34" charset="0"/>
              <a:buNone/>
            </a:pPr>
            <a:r>
              <a:rPr lang="en-US" sz="2800" b="1" dirty="0" smtClean="0">
                <a:latin typeface="+mj-lt"/>
                <a:cs typeface="Times New Roman" pitchFamily="18" charset="0"/>
              </a:rPr>
              <a:t>   1956		66 &amp; 4 months	 	   73.3  </a:t>
            </a:r>
          </a:p>
          <a:p>
            <a:pPr>
              <a:lnSpc>
                <a:spcPct val="80000"/>
              </a:lnSpc>
              <a:buFont typeface="Arial" panose="020B0604020202020204" pitchFamily="34" charset="0"/>
              <a:buNone/>
            </a:pPr>
            <a:r>
              <a:rPr lang="en-US" sz="2800" b="1" dirty="0" smtClean="0">
                <a:latin typeface="+mj-lt"/>
                <a:cs typeface="Times New Roman" pitchFamily="18" charset="0"/>
              </a:rPr>
              <a:t>   </a:t>
            </a:r>
            <a:r>
              <a:rPr lang="en-US" sz="2800" b="1" dirty="0" smtClean="0">
                <a:solidFill>
                  <a:srgbClr val="C00000"/>
                </a:solidFill>
                <a:latin typeface="+mj-lt"/>
                <a:cs typeface="Times New Roman" pitchFamily="18" charset="0"/>
              </a:rPr>
              <a:t>1957 		66 &amp; 6 months		   72.5</a:t>
            </a:r>
          </a:p>
          <a:p>
            <a:pPr>
              <a:lnSpc>
                <a:spcPct val="80000"/>
              </a:lnSpc>
              <a:buFont typeface="Arial" panose="020B0604020202020204" pitchFamily="34" charset="0"/>
              <a:buNone/>
            </a:pPr>
            <a:r>
              <a:rPr lang="en-US" sz="2800" b="1" dirty="0" smtClean="0">
                <a:latin typeface="+mj-lt"/>
                <a:cs typeface="Times New Roman" pitchFamily="18" charset="0"/>
              </a:rPr>
              <a:t>   1958		66 &amp; 8 months		   71.7	</a:t>
            </a:r>
          </a:p>
          <a:p>
            <a:pPr>
              <a:lnSpc>
                <a:spcPct val="80000"/>
              </a:lnSpc>
              <a:buFont typeface="Arial" panose="020B0604020202020204" pitchFamily="34" charset="0"/>
              <a:buNone/>
            </a:pPr>
            <a:r>
              <a:rPr lang="en-US" sz="2800" b="1" dirty="0" smtClean="0">
                <a:latin typeface="+mj-lt"/>
                <a:cs typeface="Times New Roman" pitchFamily="18" charset="0"/>
              </a:rPr>
              <a:t>   1959 		66 &amp; 10 months		   70.8</a:t>
            </a:r>
          </a:p>
          <a:p>
            <a:pPr>
              <a:lnSpc>
                <a:spcPct val="80000"/>
              </a:lnSpc>
              <a:buFont typeface="Arial" panose="020B0604020202020204" pitchFamily="34" charset="0"/>
              <a:buNone/>
            </a:pPr>
            <a:r>
              <a:rPr lang="en-US" sz="2800" b="1" i="1" dirty="0" smtClean="0">
                <a:latin typeface="+mj-lt"/>
                <a:cs typeface="Times New Roman" pitchFamily="18" charset="0"/>
              </a:rPr>
              <a:t>1960 &amp; later 		67		        	</a:t>
            </a:r>
            <a:r>
              <a:rPr lang="en-US" sz="2800" b="1" i="1" u="sng" dirty="0" smtClean="0">
                <a:solidFill>
                  <a:srgbClr val="C00000"/>
                </a:solidFill>
                <a:latin typeface="+mj-lt"/>
                <a:cs typeface="Times New Roman" pitchFamily="18" charset="0"/>
              </a:rPr>
              <a:t>70% FRA</a:t>
            </a:r>
            <a:endParaRPr lang="en-US" sz="2800" b="1" i="1" u="sng" dirty="0">
              <a:solidFill>
                <a:srgbClr val="C00000"/>
              </a:solidFill>
              <a:latin typeface="+mj-lt"/>
              <a:cs typeface="Times New Roman" pitchFamily="18" charset="0"/>
            </a:endParaRPr>
          </a:p>
        </p:txBody>
      </p:sp>
      <p:sp>
        <p:nvSpPr>
          <p:cNvPr id="4" name="Rectangle 3"/>
          <p:cNvSpPr/>
          <p:nvPr/>
        </p:nvSpPr>
        <p:spPr>
          <a:xfrm>
            <a:off x="193675" y="4425869"/>
            <a:ext cx="8382000" cy="1384995"/>
          </a:xfrm>
          <a:prstGeom prst="rect">
            <a:avLst/>
          </a:prstGeom>
        </p:spPr>
        <p:txBody>
          <a:bodyPr wrap="square">
            <a:spAutoFit/>
          </a:bodyPr>
          <a:lstStyle/>
          <a:p>
            <a:pPr algn="ctr">
              <a:buClr>
                <a:srgbClr val="C00000"/>
              </a:buClr>
            </a:pPr>
            <a:r>
              <a:rPr lang="en-US" altLang="en-US" sz="2800" b="1" dirty="0" smtClean="0">
                <a:solidFill>
                  <a:schemeClr val="tx2"/>
                </a:solidFill>
                <a:latin typeface="Times New Roman" panose="02020603050405020304" pitchFamily="18" charset="0"/>
              </a:rPr>
              <a:t>Depending on how early you apply before </a:t>
            </a:r>
            <a:r>
              <a:rPr lang="en-US" altLang="en-US" sz="2800" b="1" dirty="0">
                <a:solidFill>
                  <a:schemeClr val="tx2"/>
                </a:solidFill>
                <a:latin typeface="Times New Roman" panose="02020603050405020304" pitchFamily="18" charset="0"/>
              </a:rPr>
              <a:t>your </a:t>
            </a:r>
            <a:r>
              <a:rPr lang="en-US" altLang="en-US" sz="2800" b="1" dirty="0" smtClean="0">
                <a:solidFill>
                  <a:schemeClr val="tx2"/>
                </a:solidFill>
                <a:latin typeface="Times New Roman" panose="02020603050405020304" pitchFamily="18" charset="0"/>
              </a:rPr>
              <a:t>FRA, you will receive </a:t>
            </a:r>
            <a:r>
              <a:rPr lang="en-US" altLang="en-US" sz="2800" b="1" dirty="0">
                <a:solidFill>
                  <a:schemeClr val="tx2"/>
                </a:solidFill>
                <a:latin typeface="Times New Roman" panose="02020603050405020304" pitchFamily="18" charset="0"/>
              </a:rPr>
              <a:t>from 70% </a:t>
            </a:r>
            <a:r>
              <a:rPr lang="en-US" altLang="en-US" sz="2800" b="1" dirty="0" smtClean="0">
                <a:solidFill>
                  <a:schemeClr val="tx2"/>
                </a:solidFill>
                <a:latin typeface="Times New Roman" panose="02020603050405020304" pitchFamily="18" charset="0"/>
              </a:rPr>
              <a:t>to 99+% </a:t>
            </a:r>
            <a:r>
              <a:rPr lang="en-US" altLang="en-US" sz="2800" b="1" dirty="0">
                <a:solidFill>
                  <a:schemeClr val="tx2"/>
                </a:solidFill>
                <a:latin typeface="Times New Roman" panose="02020603050405020304" pitchFamily="18" charset="0"/>
              </a:rPr>
              <a:t>of your FRA 	</a:t>
            </a:r>
            <a:r>
              <a:rPr lang="en-US" altLang="en-US" dirty="0" smtClean="0">
                <a:solidFill>
                  <a:schemeClr val="tx2"/>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5231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29646"/>
          <a:ext cx="6772276" cy="6828398"/>
        </p:xfrm>
        <a:graphic>
          <a:graphicData uri="http://schemas.openxmlformats.org/drawingml/2006/table">
            <a:tbl>
              <a:tblPr firstRow="1" bandRow="1"/>
              <a:tblGrid>
                <a:gridCol w="1615705">
                  <a:extLst>
                    <a:ext uri="{9D8B030D-6E8A-4147-A177-3AD203B41FA5}">
                      <a16:colId xmlns="" xmlns:a16="http://schemas.microsoft.com/office/drawing/2014/main" val="20000"/>
                    </a:ext>
                  </a:extLst>
                </a:gridCol>
                <a:gridCol w="1822788">
                  <a:extLst>
                    <a:ext uri="{9D8B030D-6E8A-4147-A177-3AD203B41FA5}">
                      <a16:colId xmlns="" xmlns:a16="http://schemas.microsoft.com/office/drawing/2014/main" val="20001"/>
                    </a:ext>
                  </a:extLst>
                </a:gridCol>
                <a:gridCol w="1590707">
                  <a:extLst>
                    <a:ext uri="{9D8B030D-6E8A-4147-A177-3AD203B41FA5}">
                      <a16:colId xmlns="" xmlns:a16="http://schemas.microsoft.com/office/drawing/2014/main" val="20002"/>
                    </a:ext>
                  </a:extLst>
                </a:gridCol>
                <a:gridCol w="1743076">
                  <a:extLst>
                    <a:ext uri="{9D8B030D-6E8A-4147-A177-3AD203B41FA5}">
                      <a16:colId xmlns="" xmlns:a16="http://schemas.microsoft.com/office/drawing/2014/main" val="20003"/>
                    </a:ext>
                  </a:extLst>
                </a:gridCol>
              </a:tblGrid>
              <a:tr h="1125647">
                <a:tc>
                  <a:txBody>
                    <a:bodyPr/>
                    <a:lstStyle/>
                    <a:p>
                      <a:pPr marL="0" algn="ctr" rtl="0" eaLnBrk="1" fontAlgn="t" latinLnBrk="0" hangingPunct="1">
                        <a:spcBef>
                          <a:spcPts val="0"/>
                        </a:spcBef>
                        <a:spcAft>
                          <a:spcPts val="0"/>
                        </a:spcAft>
                      </a:pPr>
                      <a:r>
                        <a:rPr lang="en-US" sz="2400" b="1" i="0" u="none" strike="noStrike" kern="1200" dirty="0" smtClean="0">
                          <a:solidFill>
                            <a:srgbClr val="000000"/>
                          </a:solidFill>
                          <a:effectLst/>
                          <a:latin typeface="+mn-lt"/>
                        </a:rPr>
                        <a:t>Early Retirement</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When</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marL="0" algn="ctr" rtl="0" eaLnBrk="1" fontAlgn="t" latinLnBrk="0" hangingPunct="1">
                        <a:spcBef>
                          <a:spcPts val="0"/>
                        </a:spcBef>
                        <a:spcAft>
                          <a:spcPts val="0"/>
                        </a:spcAft>
                      </a:pPr>
                      <a:r>
                        <a:rPr lang="en-US" sz="2400" b="1" i="0" u="none" strike="noStrike" kern="1200" dirty="0" smtClean="0">
                          <a:solidFill>
                            <a:srgbClr val="000000"/>
                          </a:solidFill>
                          <a:effectLst/>
                          <a:latin typeface="+mn-lt"/>
                        </a:rPr>
                        <a:t>Percentage</a:t>
                      </a:r>
                    </a:p>
                    <a:p>
                      <a:pPr marL="0" algn="ctr" rtl="0" eaLnBrk="1" fontAlgn="t" latinLnBrk="0" hangingPunct="1">
                        <a:spcBef>
                          <a:spcPts val="0"/>
                        </a:spcBef>
                        <a:spcAft>
                          <a:spcPts val="0"/>
                        </a:spcAft>
                      </a:pPr>
                      <a:r>
                        <a:rPr lang="en-US" sz="2400" b="1" i="0" u="none" strike="noStrike" kern="1200" dirty="0" smtClean="0">
                          <a:solidFill>
                            <a:srgbClr val="000000"/>
                          </a:solidFill>
                          <a:effectLst/>
                          <a:latin typeface="Arial" panose="020B0604020202020204" pitchFamily="34" charset="0"/>
                          <a:cs typeface="Arial" panose="020B0604020202020204" pitchFamily="34" charset="0"/>
                        </a:rPr>
                        <a:t>of FRA</a:t>
                      </a:r>
                      <a:endParaRPr lang="en-US" sz="2400" b="1" i="0" u="none" strike="noStrike" dirty="0">
                        <a:effectLst/>
                        <a:latin typeface="Arial" panose="020B0604020202020204" pitchFamily="34"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marL="0" algn="ctr" rtl="0" eaLnBrk="1" fontAlgn="t" latinLnBrk="0" hangingPunct="1">
                        <a:spcBef>
                          <a:spcPts val="0"/>
                        </a:spcBef>
                        <a:spcAft>
                          <a:spcPts val="0"/>
                        </a:spcAft>
                      </a:pPr>
                      <a:r>
                        <a:rPr lang="en-US" sz="2400" b="1" i="0" u="none" strike="noStrike" dirty="0" smtClean="0">
                          <a:effectLst/>
                          <a:latin typeface="Arial"/>
                        </a:rPr>
                        <a:t>FRA</a:t>
                      </a:r>
                      <a:endParaRPr lang="en-US" sz="2400" b="1" i="0" u="none" strike="noStrike" dirty="0">
                        <a:effectLst/>
                        <a:latin typeface="Arial"/>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extLst>
                  <a:ext uri="{0D108BD9-81ED-4DB2-BD59-A6C34878D82A}">
                    <a16:rowId xmlns="" xmlns:a16="http://schemas.microsoft.com/office/drawing/2014/main" val="10000"/>
                  </a:ext>
                </a:extLst>
              </a:tr>
              <a:tr h="808934">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Age 62</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smtClean="0">
                          <a:solidFill>
                            <a:srgbClr val="000000"/>
                          </a:solidFill>
                          <a:effectLst/>
                          <a:latin typeface="+mn-lt"/>
                        </a:rPr>
                        <a:t>In</a:t>
                      </a:r>
                      <a:r>
                        <a:rPr lang="en-US" sz="2400" b="1" i="0" u="none" strike="noStrike" kern="1200" baseline="0" dirty="0" smtClean="0">
                          <a:solidFill>
                            <a:srgbClr val="000000"/>
                          </a:solidFill>
                          <a:effectLst/>
                          <a:latin typeface="+mn-lt"/>
                        </a:rPr>
                        <a:t> 2005 - 2016</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75%    </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r>
                        <a:rPr lang="en-US" sz="2400" b="1" dirty="0" smtClean="0"/>
                        <a:t>66</a:t>
                      </a:r>
                      <a:endParaRPr lang="en-US" sz="2400" b="1" dirty="0"/>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 xmlns:a16="http://schemas.microsoft.com/office/drawing/2014/main" val="10001"/>
                  </a:ext>
                </a:extLst>
              </a:tr>
              <a:tr h="808934">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Age 62</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In 2017</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74.2% </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r>
                        <a:rPr lang="en-US" sz="2400" b="1" dirty="0" smtClean="0"/>
                        <a:t>66 &amp;</a:t>
                      </a:r>
                      <a:r>
                        <a:rPr lang="en-US" sz="2400" b="1" baseline="0" dirty="0" smtClean="0"/>
                        <a:t> 2 Months</a:t>
                      </a:r>
                      <a:endParaRPr lang="en-US" sz="2400" b="1" dirty="0"/>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 xmlns:a16="http://schemas.microsoft.com/office/drawing/2014/main" val="10002"/>
                  </a:ext>
                </a:extLst>
              </a:tr>
              <a:tr h="808934">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Age 62</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In 2018</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73.3% </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66 &amp;</a:t>
                      </a:r>
                      <a:r>
                        <a:rPr lang="en-US" sz="2400" b="1" baseline="0" dirty="0" smtClean="0"/>
                        <a:t> 4 Months</a:t>
                      </a:r>
                      <a:endParaRPr lang="en-US" sz="2400" b="1" dirty="0" smtClean="0"/>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 xmlns:a16="http://schemas.microsoft.com/office/drawing/2014/main" val="10003"/>
                  </a:ext>
                </a:extLst>
              </a:tr>
              <a:tr h="808934">
                <a:tc>
                  <a:txBody>
                    <a:bodyPr/>
                    <a:lstStyle/>
                    <a:p>
                      <a:pPr marL="0" algn="ctr" rtl="0" eaLnBrk="1" fontAlgn="t" latinLnBrk="0" hangingPunct="1">
                        <a:spcBef>
                          <a:spcPts val="0"/>
                        </a:spcBef>
                        <a:spcAft>
                          <a:spcPts val="0"/>
                        </a:spcAft>
                      </a:pPr>
                      <a:r>
                        <a:rPr lang="en-US" sz="2400" b="1" i="0" u="none" strike="noStrike" kern="1200" dirty="0">
                          <a:solidFill>
                            <a:srgbClr val="C00000"/>
                          </a:solidFill>
                          <a:effectLst/>
                          <a:latin typeface="+mn-lt"/>
                        </a:rPr>
                        <a:t>Age 62</a:t>
                      </a:r>
                      <a:endParaRPr lang="en-US" sz="2400" b="1" i="0" u="none" strike="noStrike" dirty="0">
                        <a:solidFill>
                          <a:srgbClr val="C00000"/>
                        </a:solidFill>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algn="ctr" rtl="0" eaLnBrk="1" fontAlgn="t" latinLnBrk="0" hangingPunct="1">
                        <a:spcBef>
                          <a:spcPts val="0"/>
                        </a:spcBef>
                        <a:spcAft>
                          <a:spcPts val="0"/>
                        </a:spcAft>
                      </a:pPr>
                      <a:r>
                        <a:rPr lang="en-US" sz="2400" b="1" i="0" u="none" strike="noStrike" kern="1200" dirty="0">
                          <a:solidFill>
                            <a:srgbClr val="C00000"/>
                          </a:solidFill>
                          <a:effectLst/>
                          <a:latin typeface="+mn-lt"/>
                        </a:rPr>
                        <a:t>In 2019</a:t>
                      </a:r>
                      <a:endParaRPr lang="en-US" sz="2400" b="1" i="0" u="none" strike="noStrike" dirty="0">
                        <a:solidFill>
                          <a:srgbClr val="C00000"/>
                        </a:solidFill>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algn="ctr" rtl="0" eaLnBrk="1" fontAlgn="t" latinLnBrk="0" hangingPunct="1">
                        <a:spcBef>
                          <a:spcPts val="0"/>
                        </a:spcBef>
                        <a:spcAft>
                          <a:spcPts val="0"/>
                        </a:spcAft>
                      </a:pPr>
                      <a:r>
                        <a:rPr lang="en-US" sz="2400" b="1" i="0" u="none" strike="noStrike" kern="1200" dirty="0">
                          <a:solidFill>
                            <a:srgbClr val="C00000"/>
                          </a:solidFill>
                          <a:effectLst/>
                          <a:latin typeface="+mn-lt"/>
                        </a:rPr>
                        <a:t>72.5% </a:t>
                      </a:r>
                      <a:endParaRPr lang="en-US" sz="2400" b="1" i="0" u="none" strike="noStrike" dirty="0">
                        <a:solidFill>
                          <a:srgbClr val="C00000"/>
                        </a:solidFill>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C00000"/>
                          </a:solidFill>
                        </a:rPr>
                        <a:t>66 &amp;</a:t>
                      </a:r>
                      <a:r>
                        <a:rPr lang="en-US" sz="2400" b="1" baseline="0" dirty="0" smtClean="0">
                          <a:solidFill>
                            <a:srgbClr val="C00000"/>
                          </a:solidFill>
                        </a:rPr>
                        <a:t> 6 Months</a:t>
                      </a:r>
                      <a:endParaRPr lang="en-US" sz="2400" b="1" dirty="0" smtClean="0">
                        <a:solidFill>
                          <a:srgbClr val="C00000"/>
                        </a:solidFill>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 xmlns:a16="http://schemas.microsoft.com/office/drawing/2014/main" val="10004"/>
                  </a:ext>
                </a:extLst>
              </a:tr>
              <a:tr h="808934">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Age 62</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In 2020</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71.7% </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66 &amp;</a:t>
                      </a:r>
                      <a:r>
                        <a:rPr lang="en-US" sz="2400" b="1" baseline="0" dirty="0" smtClean="0"/>
                        <a:t> 8 Months</a:t>
                      </a:r>
                      <a:endParaRPr lang="en-US" sz="2400" b="1" dirty="0" smtClean="0"/>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 xmlns:a16="http://schemas.microsoft.com/office/drawing/2014/main" val="10005"/>
                  </a:ext>
                </a:extLst>
              </a:tr>
              <a:tr h="808934">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Age 62</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In 2021</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70.8% </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66 &amp;</a:t>
                      </a:r>
                      <a:r>
                        <a:rPr lang="en-US" sz="2400" b="1" baseline="0" dirty="0" smtClean="0"/>
                        <a:t> 10 Months</a:t>
                      </a:r>
                      <a:endParaRPr lang="en-US" sz="2400" b="1" dirty="0" smtClean="0"/>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 xmlns:a16="http://schemas.microsoft.com/office/drawing/2014/main" val="10006"/>
                  </a:ext>
                </a:extLst>
              </a:tr>
              <a:tr h="808934">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Age 62</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In 2022 or later</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0" algn="ctr" rtl="0" eaLnBrk="1" fontAlgn="t" latinLnBrk="0" hangingPunct="1">
                        <a:spcBef>
                          <a:spcPts val="0"/>
                        </a:spcBef>
                        <a:spcAft>
                          <a:spcPts val="0"/>
                        </a:spcAft>
                      </a:pPr>
                      <a:r>
                        <a:rPr lang="en-US" sz="2400" b="1" i="0" u="none" strike="noStrike" kern="1200" dirty="0">
                          <a:solidFill>
                            <a:srgbClr val="000000"/>
                          </a:solidFill>
                          <a:effectLst/>
                          <a:latin typeface="+mn-lt"/>
                        </a:rPr>
                        <a:t>70%    </a:t>
                      </a:r>
                      <a:endParaRPr lang="en-US" sz="2400" b="1" i="0" u="none" strike="noStrike" dirty="0">
                        <a:effectLst/>
                        <a:latin typeface="+mn-lt"/>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r>
                        <a:rPr lang="en-US" sz="2400" b="1" dirty="0" smtClean="0"/>
                        <a:t>67</a:t>
                      </a:r>
                      <a:endParaRPr lang="en-US" sz="2400" b="1" dirty="0"/>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 xmlns:a16="http://schemas.microsoft.com/office/drawing/2014/main" val="10007"/>
                  </a:ext>
                </a:extLst>
              </a:tr>
            </a:tbl>
          </a:graphicData>
        </a:graphic>
      </p:graphicFrame>
      <p:graphicFrame>
        <p:nvGraphicFramePr>
          <p:cNvPr id="6" name="Table 5"/>
          <p:cNvGraphicFramePr>
            <a:graphicFrameLocks noGrp="1"/>
          </p:cNvGraphicFramePr>
          <p:nvPr>
            <p:extLst/>
          </p:nvPr>
        </p:nvGraphicFramePr>
        <p:xfrm>
          <a:off x="6844850" y="3"/>
          <a:ext cx="2299150" cy="681782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299150">
                  <a:extLst>
                    <a:ext uri="{9D8B030D-6E8A-4147-A177-3AD203B41FA5}">
                      <a16:colId xmlns="" xmlns:a16="http://schemas.microsoft.com/office/drawing/2014/main" val="20002"/>
                    </a:ext>
                  </a:extLst>
                </a:gridCol>
              </a:tblGrid>
              <a:tr h="1142998">
                <a:tc>
                  <a:txBody>
                    <a:bodyPr/>
                    <a:lstStyle/>
                    <a:p>
                      <a:pPr algn="ctr"/>
                      <a:r>
                        <a:rPr lang="en-US" sz="2400" dirty="0" smtClean="0">
                          <a:solidFill>
                            <a:schemeClr val="tx1"/>
                          </a:solidFill>
                        </a:rPr>
                        <a:t>Delayed (Age 70)</a:t>
                      </a:r>
                      <a:endParaRPr lang="en-US" sz="2400" dirty="0">
                        <a:solidFill>
                          <a:schemeClr val="tx1"/>
                        </a:solidFill>
                      </a:endParaRPr>
                    </a:p>
                  </a:txBody>
                  <a:tcPr marL="68580" marR="68580" marT="34290" marB="34290">
                    <a:solidFill>
                      <a:schemeClr val="bg2">
                        <a:lumMod val="90000"/>
                      </a:schemeClr>
                    </a:solidFill>
                  </a:tcPr>
                </a:tc>
                <a:extLst>
                  <a:ext uri="{0D108BD9-81ED-4DB2-BD59-A6C34878D82A}">
                    <a16:rowId xmlns="" xmlns:a16="http://schemas.microsoft.com/office/drawing/2014/main" val="10000"/>
                  </a:ext>
                </a:extLst>
              </a:tr>
              <a:tr h="810690">
                <a:tc>
                  <a:txBody>
                    <a:bodyPr/>
                    <a:lstStyle/>
                    <a:p>
                      <a:pPr algn="ctr"/>
                      <a:r>
                        <a:rPr lang="en-US" sz="2400" b="1" dirty="0" smtClean="0"/>
                        <a:t>132%</a:t>
                      </a:r>
                      <a:endParaRPr lang="en-US" sz="2400" b="1" dirty="0"/>
                    </a:p>
                  </a:txBody>
                  <a:tcPr marL="68580" marR="68580" marT="34290" marB="34290">
                    <a:solidFill>
                      <a:schemeClr val="bg2">
                        <a:lumMod val="90000"/>
                      </a:schemeClr>
                    </a:solidFill>
                  </a:tcPr>
                </a:tc>
                <a:extLst>
                  <a:ext uri="{0D108BD9-81ED-4DB2-BD59-A6C34878D82A}">
                    <a16:rowId xmlns="" xmlns:a16="http://schemas.microsoft.com/office/drawing/2014/main" val="10001"/>
                  </a:ext>
                </a:extLst>
              </a:tr>
              <a:tr h="810690">
                <a:tc>
                  <a:txBody>
                    <a:bodyPr/>
                    <a:lstStyle/>
                    <a:p>
                      <a:pPr algn="ctr"/>
                      <a:r>
                        <a:rPr lang="en-US" sz="2400" b="1" dirty="0" smtClean="0"/>
                        <a:t>130.7%</a:t>
                      </a:r>
                      <a:endParaRPr lang="en-US" sz="2400" b="1" dirty="0"/>
                    </a:p>
                  </a:txBody>
                  <a:tcPr marL="68580" marR="68580" marT="34290" marB="34290">
                    <a:solidFill>
                      <a:schemeClr val="bg2"/>
                    </a:solidFill>
                  </a:tcPr>
                </a:tc>
                <a:extLst>
                  <a:ext uri="{0D108BD9-81ED-4DB2-BD59-A6C34878D82A}">
                    <a16:rowId xmlns="" xmlns:a16="http://schemas.microsoft.com/office/drawing/2014/main" val="10002"/>
                  </a:ext>
                </a:extLst>
              </a:tr>
              <a:tr h="810690">
                <a:tc>
                  <a:txBody>
                    <a:bodyPr/>
                    <a:lstStyle/>
                    <a:p>
                      <a:pPr algn="ctr"/>
                      <a:r>
                        <a:rPr lang="en-US" sz="2400" b="1" dirty="0" smtClean="0"/>
                        <a:t>129.3%</a:t>
                      </a:r>
                      <a:endParaRPr lang="en-US" sz="2400" b="1" dirty="0"/>
                    </a:p>
                  </a:txBody>
                  <a:tcPr marL="68580" marR="68580" marT="34290" marB="34290">
                    <a:solidFill>
                      <a:schemeClr val="bg2">
                        <a:lumMod val="90000"/>
                      </a:schemeClr>
                    </a:solidFill>
                  </a:tcPr>
                </a:tc>
                <a:extLst>
                  <a:ext uri="{0D108BD9-81ED-4DB2-BD59-A6C34878D82A}">
                    <a16:rowId xmlns="" xmlns:a16="http://schemas.microsoft.com/office/drawing/2014/main" val="10003"/>
                  </a:ext>
                </a:extLst>
              </a:tr>
              <a:tr h="810690">
                <a:tc>
                  <a:txBody>
                    <a:bodyPr/>
                    <a:lstStyle/>
                    <a:p>
                      <a:pPr algn="ctr"/>
                      <a:r>
                        <a:rPr lang="en-US" sz="2400" b="1" dirty="0" smtClean="0">
                          <a:solidFill>
                            <a:srgbClr val="C00000"/>
                          </a:solidFill>
                        </a:rPr>
                        <a:t>128%</a:t>
                      </a:r>
                      <a:endParaRPr lang="en-US" sz="2400" b="1" dirty="0">
                        <a:solidFill>
                          <a:srgbClr val="C00000"/>
                        </a:solidFill>
                      </a:endParaRPr>
                    </a:p>
                  </a:txBody>
                  <a:tcPr marL="68580" marR="68580" marT="34290" marB="34290">
                    <a:solidFill>
                      <a:schemeClr val="bg2"/>
                    </a:solidFill>
                  </a:tcPr>
                </a:tc>
                <a:extLst>
                  <a:ext uri="{0D108BD9-81ED-4DB2-BD59-A6C34878D82A}">
                    <a16:rowId xmlns="" xmlns:a16="http://schemas.microsoft.com/office/drawing/2014/main" val="10004"/>
                  </a:ext>
                </a:extLst>
              </a:tr>
              <a:tr h="810690">
                <a:tc>
                  <a:txBody>
                    <a:bodyPr/>
                    <a:lstStyle/>
                    <a:p>
                      <a:pPr algn="ctr"/>
                      <a:r>
                        <a:rPr lang="en-US" sz="2400" b="1" dirty="0" smtClean="0"/>
                        <a:t>126.7%</a:t>
                      </a:r>
                      <a:endParaRPr lang="en-US" sz="2400" b="1" dirty="0"/>
                    </a:p>
                  </a:txBody>
                  <a:tcPr marL="68580" marR="68580" marT="34290" marB="34290">
                    <a:solidFill>
                      <a:schemeClr val="bg2">
                        <a:lumMod val="90000"/>
                      </a:schemeClr>
                    </a:solidFill>
                  </a:tcPr>
                </a:tc>
                <a:extLst>
                  <a:ext uri="{0D108BD9-81ED-4DB2-BD59-A6C34878D82A}">
                    <a16:rowId xmlns="" xmlns:a16="http://schemas.microsoft.com/office/drawing/2014/main" val="10005"/>
                  </a:ext>
                </a:extLst>
              </a:tr>
              <a:tr h="810690">
                <a:tc>
                  <a:txBody>
                    <a:bodyPr/>
                    <a:lstStyle/>
                    <a:p>
                      <a:pPr algn="ctr"/>
                      <a:r>
                        <a:rPr lang="en-US" sz="2400" b="1" dirty="0" smtClean="0"/>
                        <a:t>125.3%</a:t>
                      </a:r>
                      <a:endParaRPr lang="en-US" sz="2400" b="1" dirty="0"/>
                    </a:p>
                  </a:txBody>
                  <a:tcPr marL="68580" marR="68580" marT="34290" marB="34290">
                    <a:solidFill>
                      <a:schemeClr val="bg2"/>
                    </a:solidFill>
                  </a:tcPr>
                </a:tc>
                <a:extLst>
                  <a:ext uri="{0D108BD9-81ED-4DB2-BD59-A6C34878D82A}">
                    <a16:rowId xmlns="" xmlns:a16="http://schemas.microsoft.com/office/drawing/2014/main" val="10006"/>
                  </a:ext>
                </a:extLst>
              </a:tr>
              <a:tr h="810690">
                <a:tc>
                  <a:txBody>
                    <a:bodyPr/>
                    <a:lstStyle/>
                    <a:p>
                      <a:pPr algn="ctr"/>
                      <a:r>
                        <a:rPr lang="en-US" sz="2400" b="1" dirty="0" smtClean="0"/>
                        <a:t>124%</a:t>
                      </a:r>
                      <a:endParaRPr lang="en-US" sz="2400" b="1" dirty="0"/>
                    </a:p>
                  </a:txBody>
                  <a:tcPr marL="68580" marR="68580" marT="34290" marB="34290">
                    <a:solidFill>
                      <a:schemeClr val="bg2">
                        <a:lumMod val="9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16076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723" y="287179"/>
            <a:ext cx="8592553" cy="707886"/>
          </a:xfrm>
          <a:prstGeom prst="rect">
            <a:avLst/>
          </a:prstGeom>
        </p:spPr>
        <p:txBody>
          <a:bodyPr wrap="square">
            <a:spAutoFit/>
          </a:bodyPr>
          <a:lstStyle/>
          <a:p>
            <a:pPr algn="ctr"/>
            <a:r>
              <a:rPr lang="en-US" sz="4000" b="1" i="1" dirty="0" smtClean="0">
                <a:solidFill>
                  <a:srgbClr val="003366"/>
                </a:solidFill>
                <a:latin typeface="Book Antiqua" panose="02040602050305030304" pitchFamily="18" charset="0"/>
              </a:rPr>
              <a:t>Did You Know?</a:t>
            </a:r>
            <a:endParaRPr lang="en-US" sz="4000" b="1" i="1" dirty="0">
              <a:solidFill>
                <a:srgbClr val="003366"/>
              </a:solidFill>
              <a:latin typeface="Book Antiqua" panose="02040602050305030304" pitchFamily="18" charset="0"/>
            </a:endParaRPr>
          </a:p>
        </p:txBody>
      </p:sp>
      <p:sp>
        <p:nvSpPr>
          <p:cNvPr id="4" name="TextBox 3"/>
          <p:cNvSpPr txBox="1"/>
          <p:nvPr/>
        </p:nvSpPr>
        <p:spPr>
          <a:xfrm>
            <a:off x="2667000" y="1143000"/>
            <a:ext cx="5943600" cy="1692771"/>
          </a:xfrm>
          <a:prstGeom prst="rect">
            <a:avLst/>
          </a:prstGeom>
          <a:noFill/>
        </p:spPr>
        <p:txBody>
          <a:bodyPr wrap="square" rtlCol="0">
            <a:spAutoFit/>
          </a:bodyPr>
          <a:lstStyle/>
          <a:p>
            <a:r>
              <a:rPr lang="en-US" sz="2600" b="1" dirty="0">
                <a:solidFill>
                  <a:srgbClr val="003366"/>
                </a:solidFill>
              </a:rPr>
              <a:t>As of December </a:t>
            </a:r>
            <a:r>
              <a:rPr lang="en-US" sz="2600" b="1" dirty="0" smtClean="0">
                <a:solidFill>
                  <a:srgbClr val="003366"/>
                </a:solidFill>
              </a:rPr>
              <a:t>2018, </a:t>
            </a:r>
            <a:r>
              <a:rPr lang="en-US" sz="2600" b="1" dirty="0" smtClean="0">
                <a:solidFill>
                  <a:srgbClr val="007D7D"/>
                </a:solidFill>
              </a:rPr>
              <a:t>3.1 </a:t>
            </a:r>
            <a:r>
              <a:rPr lang="en-US" sz="2600" b="1" dirty="0">
                <a:solidFill>
                  <a:srgbClr val="007D7D"/>
                </a:solidFill>
              </a:rPr>
              <a:t>million dependents </a:t>
            </a:r>
            <a:r>
              <a:rPr lang="en-US" sz="2600" b="1" dirty="0">
                <a:solidFill>
                  <a:srgbClr val="003366"/>
                </a:solidFill>
              </a:rPr>
              <a:t>of retired workers were receiving </a:t>
            </a:r>
            <a:r>
              <a:rPr lang="en-US" sz="2600" b="1" dirty="0" smtClean="0">
                <a:solidFill>
                  <a:srgbClr val="007D7D"/>
                </a:solidFill>
              </a:rPr>
              <a:t>2.3 </a:t>
            </a:r>
            <a:r>
              <a:rPr lang="en-US" sz="2600" b="1" dirty="0">
                <a:solidFill>
                  <a:srgbClr val="007D7D"/>
                </a:solidFill>
              </a:rPr>
              <a:t>billion dollars </a:t>
            </a:r>
            <a:r>
              <a:rPr lang="en-US" sz="2600" b="1" dirty="0">
                <a:solidFill>
                  <a:srgbClr val="003366"/>
                </a:solidFill>
              </a:rPr>
              <a:t>in Social Security benefits each month.</a:t>
            </a:r>
          </a:p>
        </p:txBody>
      </p:sp>
      <p:sp>
        <p:nvSpPr>
          <p:cNvPr id="5" name="TextBox 4"/>
          <p:cNvSpPr txBox="1"/>
          <p:nvPr/>
        </p:nvSpPr>
        <p:spPr>
          <a:xfrm>
            <a:off x="322847" y="3505200"/>
            <a:ext cx="6001753" cy="1692771"/>
          </a:xfrm>
          <a:prstGeom prst="rect">
            <a:avLst/>
          </a:prstGeom>
          <a:noFill/>
        </p:spPr>
        <p:txBody>
          <a:bodyPr wrap="square" rtlCol="0">
            <a:spAutoFit/>
          </a:bodyPr>
          <a:lstStyle/>
          <a:p>
            <a:pPr algn="r"/>
            <a:r>
              <a:rPr lang="en-US" sz="2600" b="1" dirty="0">
                <a:solidFill>
                  <a:srgbClr val="003366"/>
                </a:solidFill>
              </a:rPr>
              <a:t>At the same time, </a:t>
            </a:r>
            <a:r>
              <a:rPr lang="en-US" sz="2600" b="1" dirty="0" smtClean="0">
                <a:solidFill>
                  <a:srgbClr val="007D7D"/>
                </a:solidFill>
              </a:rPr>
              <a:t>1.6 </a:t>
            </a:r>
            <a:r>
              <a:rPr lang="en-US" sz="2600" b="1" dirty="0">
                <a:solidFill>
                  <a:srgbClr val="007D7D"/>
                </a:solidFill>
              </a:rPr>
              <a:t>million dependents </a:t>
            </a:r>
            <a:r>
              <a:rPr lang="en-US" sz="2600" b="1" dirty="0">
                <a:solidFill>
                  <a:srgbClr val="003366"/>
                </a:solidFill>
              </a:rPr>
              <a:t>of disabled workers were receiving </a:t>
            </a:r>
            <a:r>
              <a:rPr lang="en-US" sz="2600" b="1" dirty="0" smtClean="0">
                <a:solidFill>
                  <a:srgbClr val="007D7D"/>
                </a:solidFill>
              </a:rPr>
              <a:t>616 million </a:t>
            </a:r>
            <a:r>
              <a:rPr lang="en-US" sz="2600" b="1" dirty="0">
                <a:solidFill>
                  <a:srgbClr val="007D7D"/>
                </a:solidFill>
              </a:rPr>
              <a:t>dollars </a:t>
            </a:r>
            <a:r>
              <a:rPr lang="en-US" sz="2600" b="1" dirty="0">
                <a:solidFill>
                  <a:srgbClr val="003366"/>
                </a:solidFill>
              </a:rPr>
              <a:t>in monthly Social Security benefits.</a:t>
            </a:r>
          </a:p>
        </p:txBody>
      </p:sp>
      <p:sp>
        <p:nvSpPr>
          <p:cNvPr id="6" name="TextBox 5"/>
          <p:cNvSpPr txBox="1"/>
          <p:nvPr/>
        </p:nvSpPr>
        <p:spPr>
          <a:xfrm>
            <a:off x="0" y="5481935"/>
            <a:ext cx="9144000" cy="461665"/>
          </a:xfrm>
          <a:prstGeom prst="rect">
            <a:avLst/>
          </a:prstGeom>
          <a:solidFill>
            <a:schemeClr val="tx1"/>
          </a:solidFill>
          <a:ln>
            <a:noFill/>
          </a:ln>
        </p:spPr>
        <p:txBody>
          <a:bodyPr wrap="square" rtlCol="0">
            <a:spAutoFit/>
          </a:bodyPr>
          <a:lstStyle/>
          <a:p>
            <a:pPr algn="ctr"/>
            <a:r>
              <a:rPr lang="en-US" sz="2400" dirty="0" smtClean="0">
                <a:solidFill>
                  <a:schemeClr val="bg1"/>
                </a:solidFill>
              </a:rPr>
              <a:t>socialsecurity.gov/planners</a:t>
            </a:r>
            <a:endParaRPr lang="en-US" sz="24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50" y="988505"/>
            <a:ext cx="1865894" cy="19101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832" y="3443044"/>
            <a:ext cx="2276856" cy="1658852"/>
          </a:xfrm>
          <a:prstGeom prst="rect">
            <a:avLst/>
          </a:prstGeom>
        </p:spPr>
      </p:pic>
    </p:spTree>
    <p:extLst>
      <p:ext uri="{BB962C8B-B14F-4D97-AF65-F5344CB8AC3E}">
        <p14:creationId xmlns:p14="http://schemas.microsoft.com/office/powerpoint/2010/main" val="82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bwMode="auto">
          <a:xfrm>
            <a:off x="459385" y="1637071"/>
            <a:ext cx="8458200" cy="3996813"/>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C00000"/>
              </a:buClr>
              <a:buFont typeface="Wingdings" panose="05000000000000000000" pitchFamily="2" charset="2"/>
              <a:buChar char="q"/>
            </a:pPr>
            <a:r>
              <a:rPr lang="en-US" sz="2800" b="1" dirty="0" smtClean="0">
                <a:solidFill>
                  <a:srgbClr val="002060"/>
                </a:solidFill>
              </a:rPr>
              <a:t>Benefit is 50% of worker’s unreduced benefit 	but is reduced for </a:t>
            </a:r>
            <a:r>
              <a:rPr lang="en-US" sz="2800" b="1" dirty="0">
                <a:solidFill>
                  <a:srgbClr val="002060"/>
                </a:solidFill>
              </a:rPr>
              <a:t>early </a:t>
            </a:r>
            <a:r>
              <a:rPr lang="en-US" sz="2800" b="1" dirty="0" smtClean="0">
                <a:solidFill>
                  <a:srgbClr val="002060"/>
                </a:solidFill>
              </a:rPr>
              <a:t>retirement. Does 	not </a:t>
            </a:r>
            <a:r>
              <a:rPr lang="en-US" sz="2800" b="1" dirty="0">
                <a:solidFill>
                  <a:srgbClr val="002060"/>
                </a:solidFill>
              </a:rPr>
              <a:t>reduce payment to the </a:t>
            </a:r>
            <a:r>
              <a:rPr lang="en-US" sz="2800" b="1" dirty="0" smtClean="0">
                <a:solidFill>
                  <a:srgbClr val="002060"/>
                </a:solidFill>
              </a:rPr>
              <a:t>worker</a:t>
            </a:r>
          </a:p>
          <a:p>
            <a:pPr>
              <a:spcBef>
                <a:spcPts val="0"/>
              </a:spcBef>
              <a:buClr>
                <a:srgbClr val="C00000"/>
              </a:buClr>
              <a:buFont typeface="Wingdings" panose="05000000000000000000" pitchFamily="2" charset="2"/>
              <a:buChar char="q"/>
            </a:pPr>
            <a:endParaRPr lang="en-US" sz="2800" b="1" dirty="0" smtClean="0">
              <a:solidFill>
                <a:srgbClr val="002060"/>
              </a:solidFill>
            </a:endParaRPr>
          </a:p>
          <a:p>
            <a:pPr>
              <a:spcBef>
                <a:spcPts val="0"/>
              </a:spcBef>
              <a:buClr>
                <a:srgbClr val="C00000"/>
              </a:buClr>
              <a:buFont typeface="Wingdings" panose="05000000000000000000" pitchFamily="2" charset="2"/>
              <a:buChar char="q"/>
            </a:pPr>
            <a:r>
              <a:rPr lang="en-US" sz="2800" b="1" dirty="0" smtClean="0">
                <a:solidFill>
                  <a:srgbClr val="002060"/>
                </a:solidFill>
              </a:rPr>
              <a:t>If spouse’s own benefit is less than 50% of the 	worker’s, the benefits are combined</a:t>
            </a:r>
          </a:p>
          <a:p>
            <a:pPr>
              <a:spcBef>
                <a:spcPts val="0"/>
              </a:spcBef>
              <a:buClr>
                <a:srgbClr val="C00000"/>
              </a:buClr>
              <a:buFont typeface="Wingdings" panose="05000000000000000000" pitchFamily="2" charset="2"/>
              <a:buChar char="q"/>
            </a:pPr>
            <a:endParaRPr lang="en-US" sz="2800" b="1" dirty="0">
              <a:solidFill>
                <a:srgbClr val="002060"/>
              </a:solidFill>
            </a:endParaRPr>
          </a:p>
          <a:p>
            <a:pPr>
              <a:spcBef>
                <a:spcPts val="0"/>
              </a:spcBef>
              <a:buClr>
                <a:srgbClr val="C00000"/>
              </a:buClr>
              <a:buFont typeface="Wingdings" panose="05000000000000000000" pitchFamily="2" charset="2"/>
              <a:buChar char="q"/>
            </a:pPr>
            <a:r>
              <a:rPr lang="en-US" sz="2800" b="1" dirty="0" smtClean="0"/>
              <a:t>No reduction </a:t>
            </a:r>
            <a:r>
              <a:rPr lang="en-US" sz="2800" b="1" dirty="0"/>
              <a:t>if spouse is caring for a child </a:t>
            </a:r>
            <a:r>
              <a:rPr lang="en-US" sz="2800" b="1" dirty="0" smtClean="0"/>
              <a:t>	under </a:t>
            </a:r>
            <a:r>
              <a:rPr lang="en-US" sz="2800" b="1" dirty="0"/>
              <a:t>age 16 or </a:t>
            </a:r>
            <a:r>
              <a:rPr lang="en-US" sz="2800" b="1" dirty="0" smtClean="0"/>
              <a:t>disabled</a:t>
            </a:r>
            <a:endParaRPr lang="en-US" sz="2800" b="1" dirty="0"/>
          </a:p>
          <a:p>
            <a:pPr>
              <a:spcBef>
                <a:spcPts val="0"/>
              </a:spcBef>
              <a:buClr>
                <a:schemeClr val="tx1"/>
              </a:buClr>
            </a:pPr>
            <a:endParaRPr lang="en-US" sz="2400" dirty="0" smtClean="0">
              <a:solidFill>
                <a:srgbClr val="002060"/>
              </a:solidFill>
            </a:endParaRPr>
          </a:p>
        </p:txBody>
      </p:sp>
      <p:sp>
        <p:nvSpPr>
          <p:cNvPr id="2" name="Title 1"/>
          <p:cNvSpPr>
            <a:spLocks noGrp="1"/>
          </p:cNvSpPr>
          <p:nvPr>
            <p:ph type="ctrTitle" idx="4294967295"/>
          </p:nvPr>
        </p:nvSpPr>
        <p:spPr>
          <a:xfrm>
            <a:off x="0" y="875071"/>
            <a:ext cx="9144000" cy="762000"/>
          </a:xfrm>
          <a:prstGeom prst="rect">
            <a:avLst/>
          </a:prstGeom>
        </p:spPr>
        <p:txBody>
          <a:bodyPr>
            <a:normAutofit/>
          </a:bodyPr>
          <a:lstStyle/>
          <a:p>
            <a:r>
              <a:rPr lang="en-US" sz="4000" i="1" dirty="0">
                <a:solidFill>
                  <a:schemeClr val="tx2">
                    <a:lumMod val="75000"/>
                  </a:schemeClr>
                </a:solidFill>
                <a:latin typeface="Book Antiqua" panose="02040602050305030304" pitchFamily="18" charset="0"/>
                <a:ea typeface="+mn-ea"/>
                <a:cs typeface="+mn-cs"/>
              </a:rPr>
              <a:t>Spousal Benefits</a:t>
            </a:r>
          </a:p>
        </p:txBody>
      </p:sp>
    </p:spTree>
    <p:extLst>
      <p:ext uri="{BB962C8B-B14F-4D97-AF65-F5344CB8AC3E}">
        <p14:creationId xmlns:p14="http://schemas.microsoft.com/office/powerpoint/2010/main" val="198347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3352800"/>
            <a:ext cx="2209800" cy="369332"/>
          </a:xfrm>
          <a:prstGeom prst="rect">
            <a:avLst/>
          </a:prstGeom>
          <a:noFill/>
        </p:spPr>
        <p:txBody>
          <a:bodyPr wrap="square" rtlCol="0">
            <a:spAutoFit/>
          </a:bodyPr>
          <a:lstStyle/>
          <a:p>
            <a:endParaRPr lang="en-US" dirty="0">
              <a:solidFill>
                <a:srgbClr val="003366"/>
              </a:solidFill>
            </a:endParaRPr>
          </a:p>
        </p:txBody>
      </p:sp>
      <p:graphicFrame>
        <p:nvGraphicFramePr>
          <p:cNvPr id="3" name="Table 2"/>
          <p:cNvGraphicFramePr>
            <a:graphicFrameLocks noGrp="1"/>
          </p:cNvGraphicFramePr>
          <p:nvPr>
            <p:extLst/>
          </p:nvPr>
        </p:nvGraphicFramePr>
        <p:xfrm>
          <a:off x="152400" y="152400"/>
          <a:ext cx="8915400" cy="5589538"/>
        </p:xfrm>
        <a:graphic>
          <a:graphicData uri="http://schemas.openxmlformats.org/drawingml/2006/table">
            <a:tbl>
              <a:tblPr firstRow="1" bandRow="1">
                <a:tableStyleId>{69CF1AB2-1976-4502-BF36-3FF5EA218861}</a:tableStyleId>
              </a:tblPr>
              <a:tblGrid>
                <a:gridCol w="1564105">
                  <a:extLst>
                    <a:ext uri="{9D8B030D-6E8A-4147-A177-3AD203B41FA5}">
                      <a16:colId xmlns="" xmlns:a16="http://schemas.microsoft.com/office/drawing/2014/main" val="20000"/>
                    </a:ext>
                  </a:extLst>
                </a:gridCol>
                <a:gridCol w="2346158">
                  <a:extLst>
                    <a:ext uri="{9D8B030D-6E8A-4147-A177-3AD203B41FA5}">
                      <a16:colId xmlns="" xmlns:a16="http://schemas.microsoft.com/office/drawing/2014/main" val="20001"/>
                    </a:ext>
                  </a:extLst>
                </a:gridCol>
                <a:gridCol w="2719137">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1645808">
                <a:tc>
                  <a:txBody>
                    <a:bodyPr/>
                    <a:lstStyle/>
                    <a:p>
                      <a:r>
                        <a:rPr lang="en-US" sz="2400" dirty="0" smtClean="0">
                          <a:solidFill>
                            <a:schemeClr val="bg1"/>
                          </a:solidFill>
                        </a:rPr>
                        <a:t>Year of Birth</a:t>
                      </a:r>
                      <a:endParaRPr lang="en-US" sz="2400" dirty="0">
                        <a:solidFill>
                          <a:schemeClr val="bg1"/>
                        </a:solidFill>
                      </a:endParaRPr>
                    </a:p>
                  </a:txBody>
                  <a:tcPr marL="93159" marR="93159" marT="46580" marB="46580">
                    <a:solidFill>
                      <a:srgbClr val="007D7D"/>
                    </a:solidFill>
                  </a:tcPr>
                </a:tc>
                <a:tc>
                  <a:txBody>
                    <a:bodyPr/>
                    <a:lstStyle/>
                    <a:p>
                      <a:r>
                        <a:rPr lang="en-US" sz="2400" dirty="0" smtClean="0">
                          <a:solidFill>
                            <a:schemeClr val="bg1"/>
                          </a:solidFill>
                        </a:rPr>
                        <a:t>Full </a:t>
                      </a:r>
                    </a:p>
                    <a:p>
                      <a:r>
                        <a:rPr lang="en-US" sz="2400" dirty="0" smtClean="0">
                          <a:solidFill>
                            <a:schemeClr val="bg1"/>
                          </a:solidFill>
                        </a:rPr>
                        <a:t>Retirement </a:t>
                      </a:r>
                    </a:p>
                    <a:p>
                      <a:r>
                        <a:rPr lang="en-US" sz="2400" dirty="0" smtClean="0">
                          <a:solidFill>
                            <a:schemeClr val="bg1"/>
                          </a:solidFill>
                        </a:rPr>
                        <a:t>Age</a:t>
                      </a:r>
                      <a:endParaRPr lang="en-US" sz="2400" dirty="0">
                        <a:solidFill>
                          <a:schemeClr val="bg1"/>
                        </a:solidFill>
                      </a:endParaRPr>
                    </a:p>
                  </a:txBody>
                  <a:tcPr marL="93159" marR="93159" marT="46580" marB="46580">
                    <a:solidFill>
                      <a:srgbClr val="007D7D"/>
                    </a:solidFill>
                  </a:tcPr>
                </a:tc>
                <a:tc>
                  <a:txBody>
                    <a:bodyPr/>
                    <a:lstStyle/>
                    <a:p>
                      <a:r>
                        <a:rPr lang="en-US" sz="2200" dirty="0" smtClean="0">
                          <a:solidFill>
                            <a:schemeClr val="bg1"/>
                          </a:solidFill>
                        </a:rPr>
                        <a:t>A $1000 retirement benefit</a:t>
                      </a:r>
                      <a:r>
                        <a:rPr lang="en-US" sz="2200" baseline="0" dirty="0" smtClean="0">
                          <a:solidFill>
                            <a:schemeClr val="bg1"/>
                          </a:solidFill>
                        </a:rPr>
                        <a:t> </a:t>
                      </a:r>
                      <a:r>
                        <a:rPr lang="en-US" sz="2200" dirty="0" smtClean="0">
                          <a:solidFill>
                            <a:schemeClr val="bg1"/>
                          </a:solidFill>
                        </a:rPr>
                        <a:t>taken</a:t>
                      </a:r>
                      <a:r>
                        <a:rPr lang="en-US" sz="2200" baseline="0" dirty="0" smtClean="0">
                          <a:solidFill>
                            <a:schemeClr val="bg1"/>
                          </a:solidFill>
                        </a:rPr>
                        <a:t> at age 62 </a:t>
                      </a:r>
                      <a:r>
                        <a:rPr lang="en-US" sz="2200" dirty="0" smtClean="0">
                          <a:solidFill>
                            <a:schemeClr val="bg1"/>
                          </a:solidFill>
                        </a:rPr>
                        <a:t>would be reduced by</a:t>
                      </a:r>
                      <a:endParaRPr lang="en-US" sz="2200" dirty="0">
                        <a:solidFill>
                          <a:schemeClr val="bg1"/>
                        </a:solidFill>
                      </a:endParaRPr>
                    </a:p>
                  </a:txBody>
                  <a:tcPr marL="93159" marR="93159" marT="46580" marB="46580">
                    <a:solidFill>
                      <a:srgbClr val="007D7D"/>
                    </a:solidFill>
                  </a:tcPr>
                </a:tc>
                <a:tc>
                  <a:txBody>
                    <a:bodyPr/>
                    <a:lstStyle/>
                    <a:p>
                      <a:r>
                        <a:rPr lang="en-US" sz="2200" dirty="0" smtClean="0">
                          <a:solidFill>
                            <a:schemeClr val="bg1"/>
                          </a:solidFill>
                        </a:rPr>
                        <a:t>A $500 spouse benefit taken at age 62 would be reduced by</a:t>
                      </a:r>
                      <a:endParaRPr lang="en-US" sz="2200" dirty="0">
                        <a:solidFill>
                          <a:schemeClr val="bg1"/>
                        </a:solidFill>
                      </a:endParaRPr>
                    </a:p>
                  </a:txBody>
                  <a:tcPr marL="93159" marR="93159" marT="46580" marB="46580">
                    <a:solidFill>
                      <a:srgbClr val="007D7D"/>
                    </a:solidFill>
                  </a:tcPr>
                </a:tc>
                <a:extLst>
                  <a:ext uri="{0D108BD9-81ED-4DB2-BD59-A6C34878D82A}">
                    <a16:rowId xmlns="" xmlns:a16="http://schemas.microsoft.com/office/drawing/2014/main" val="10000"/>
                  </a:ext>
                </a:extLst>
              </a:tr>
              <a:tr h="403689">
                <a:tc>
                  <a:txBody>
                    <a:bodyPr/>
                    <a:lstStyle/>
                    <a:p>
                      <a:r>
                        <a:rPr lang="en-US" sz="2000" dirty="0" smtClean="0"/>
                        <a:t>1943-1954</a:t>
                      </a:r>
                    </a:p>
                  </a:txBody>
                  <a:tcPr marL="93159" marR="93159" marT="46580" marB="46580"/>
                </a:tc>
                <a:tc>
                  <a:txBody>
                    <a:bodyPr/>
                    <a:lstStyle/>
                    <a:p>
                      <a:r>
                        <a:rPr lang="en-US" sz="2000" dirty="0" smtClean="0"/>
                        <a:t>66</a:t>
                      </a:r>
                      <a:endParaRPr lang="en-US" sz="2000" dirty="0"/>
                    </a:p>
                  </a:txBody>
                  <a:tcPr marL="93159" marR="93159" marT="46580" marB="46580"/>
                </a:tc>
                <a:tc>
                  <a:txBody>
                    <a:bodyPr/>
                    <a:lstStyle/>
                    <a:p>
                      <a:r>
                        <a:rPr lang="en-US" sz="2000" dirty="0" smtClean="0"/>
                        <a:t>25%</a:t>
                      </a:r>
                      <a:endParaRPr lang="en-US" sz="2000" dirty="0"/>
                    </a:p>
                  </a:txBody>
                  <a:tcPr marL="93159" marR="93159" marT="46580" marB="46580"/>
                </a:tc>
                <a:tc>
                  <a:txBody>
                    <a:bodyPr/>
                    <a:lstStyle/>
                    <a:p>
                      <a:r>
                        <a:rPr lang="en-US" sz="2000" dirty="0" smtClean="0"/>
                        <a:t>30%</a:t>
                      </a:r>
                      <a:endParaRPr lang="en-US" sz="2000" dirty="0"/>
                    </a:p>
                  </a:txBody>
                  <a:tcPr marL="93159" marR="93159" marT="46580" marB="46580"/>
                </a:tc>
                <a:extLst>
                  <a:ext uri="{0D108BD9-81ED-4DB2-BD59-A6C34878D82A}">
                    <a16:rowId xmlns="" xmlns:a16="http://schemas.microsoft.com/office/drawing/2014/main" val="10001"/>
                  </a:ext>
                </a:extLst>
              </a:tr>
              <a:tr h="543428">
                <a:tc>
                  <a:txBody>
                    <a:bodyPr/>
                    <a:lstStyle/>
                    <a:p>
                      <a:r>
                        <a:rPr lang="en-US" sz="2000" dirty="0" smtClean="0"/>
                        <a:t>1955</a:t>
                      </a:r>
                      <a:endParaRPr lang="en-US" sz="2000" dirty="0"/>
                    </a:p>
                  </a:txBody>
                  <a:tcPr marL="93159" marR="93159" marT="46580" marB="46580"/>
                </a:tc>
                <a:tc>
                  <a:txBody>
                    <a:bodyPr/>
                    <a:lstStyle/>
                    <a:p>
                      <a:r>
                        <a:rPr lang="en-US" sz="2000" dirty="0" smtClean="0"/>
                        <a:t>66 and 2 months</a:t>
                      </a:r>
                      <a:endParaRPr lang="en-US" sz="2000" dirty="0"/>
                    </a:p>
                  </a:txBody>
                  <a:tcPr marL="93159" marR="93159" marT="46580" marB="46580"/>
                </a:tc>
                <a:tc>
                  <a:txBody>
                    <a:bodyPr/>
                    <a:lstStyle/>
                    <a:p>
                      <a:r>
                        <a:rPr lang="en-US" sz="2000" dirty="0" smtClean="0"/>
                        <a:t>25.83%</a:t>
                      </a:r>
                      <a:endParaRPr lang="en-US" sz="2000" dirty="0"/>
                    </a:p>
                  </a:txBody>
                  <a:tcPr marL="93159" marR="93159" marT="46580" marB="46580"/>
                </a:tc>
                <a:tc>
                  <a:txBody>
                    <a:bodyPr/>
                    <a:lstStyle/>
                    <a:p>
                      <a:r>
                        <a:rPr lang="en-US" sz="2000" dirty="0" smtClean="0"/>
                        <a:t>30.83%</a:t>
                      </a:r>
                      <a:endParaRPr lang="en-US" sz="2000" dirty="0"/>
                    </a:p>
                  </a:txBody>
                  <a:tcPr marL="93159" marR="93159" marT="46580" marB="46580"/>
                </a:tc>
                <a:extLst>
                  <a:ext uri="{0D108BD9-81ED-4DB2-BD59-A6C34878D82A}">
                    <a16:rowId xmlns="" xmlns:a16="http://schemas.microsoft.com/office/drawing/2014/main" val="10002"/>
                  </a:ext>
                </a:extLst>
              </a:tr>
              <a:tr h="574480">
                <a:tc>
                  <a:txBody>
                    <a:bodyPr/>
                    <a:lstStyle/>
                    <a:p>
                      <a:r>
                        <a:rPr lang="en-US" sz="2000" dirty="0" smtClean="0"/>
                        <a:t>1956</a:t>
                      </a:r>
                      <a:endParaRPr lang="en-US" sz="2000" dirty="0"/>
                    </a:p>
                  </a:txBody>
                  <a:tcPr marL="93159" marR="93159" marT="46580" marB="46580"/>
                </a:tc>
                <a:tc>
                  <a:txBody>
                    <a:bodyPr/>
                    <a:lstStyle/>
                    <a:p>
                      <a:r>
                        <a:rPr lang="en-US" sz="2000" dirty="0" smtClean="0"/>
                        <a:t>66 and 4 months</a:t>
                      </a:r>
                      <a:endParaRPr lang="en-US" sz="2000" dirty="0"/>
                    </a:p>
                  </a:txBody>
                  <a:tcPr marL="93159" marR="93159" marT="46580" marB="46580"/>
                </a:tc>
                <a:tc>
                  <a:txBody>
                    <a:bodyPr/>
                    <a:lstStyle/>
                    <a:p>
                      <a:r>
                        <a:rPr lang="en-US" sz="2000" dirty="0" smtClean="0"/>
                        <a:t>26.67%</a:t>
                      </a:r>
                      <a:endParaRPr lang="en-US" sz="2000" dirty="0"/>
                    </a:p>
                  </a:txBody>
                  <a:tcPr marL="93159" marR="93159" marT="46580" marB="46580"/>
                </a:tc>
                <a:tc>
                  <a:txBody>
                    <a:bodyPr/>
                    <a:lstStyle/>
                    <a:p>
                      <a:r>
                        <a:rPr lang="en-US" sz="2000" dirty="0" smtClean="0"/>
                        <a:t>31.67%</a:t>
                      </a:r>
                      <a:endParaRPr lang="en-US" sz="2000" dirty="0"/>
                    </a:p>
                  </a:txBody>
                  <a:tcPr marL="93159" marR="93159" marT="46580" marB="46580"/>
                </a:tc>
                <a:extLst>
                  <a:ext uri="{0D108BD9-81ED-4DB2-BD59-A6C34878D82A}">
                    <a16:rowId xmlns="" xmlns:a16="http://schemas.microsoft.com/office/drawing/2014/main" val="10003"/>
                  </a:ext>
                </a:extLst>
              </a:tr>
              <a:tr h="527900">
                <a:tc>
                  <a:txBody>
                    <a:bodyPr/>
                    <a:lstStyle/>
                    <a:p>
                      <a:r>
                        <a:rPr lang="en-US" sz="2000" dirty="0" smtClean="0"/>
                        <a:t>1957</a:t>
                      </a:r>
                      <a:endParaRPr lang="en-US" sz="2000" dirty="0"/>
                    </a:p>
                  </a:txBody>
                  <a:tcPr marL="93159" marR="93159" marT="46580" marB="46580"/>
                </a:tc>
                <a:tc>
                  <a:txBody>
                    <a:bodyPr/>
                    <a:lstStyle/>
                    <a:p>
                      <a:r>
                        <a:rPr lang="en-US" sz="2000" dirty="0" smtClean="0"/>
                        <a:t>66 and 6 months</a:t>
                      </a:r>
                      <a:endParaRPr lang="en-US" sz="2000" dirty="0"/>
                    </a:p>
                  </a:txBody>
                  <a:tcPr marL="93159" marR="93159" marT="46580" marB="46580"/>
                </a:tc>
                <a:tc>
                  <a:txBody>
                    <a:bodyPr/>
                    <a:lstStyle/>
                    <a:p>
                      <a:r>
                        <a:rPr lang="en-US" sz="2000" dirty="0" smtClean="0"/>
                        <a:t>27.5%</a:t>
                      </a:r>
                      <a:endParaRPr lang="en-US" sz="2000" dirty="0"/>
                    </a:p>
                  </a:txBody>
                  <a:tcPr marL="93159" marR="93159" marT="46580" marB="46580"/>
                </a:tc>
                <a:tc>
                  <a:txBody>
                    <a:bodyPr/>
                    <a:lstStyle/>
                    <a:p>
                      <a:r>
                        <a:rPr lang="en-US" sz="2000" dirty="0" smtClean="0"/>
                        <a:t>32.5%</a:t>
                      </a:r>
                      <a:endParaRPr lang="en-US" sz="2000" dirty="0"/>
                    </a:p>
                  </a:txBody>
                  <a:tcPr marL="93159" marR="93159" marT="46580" marB="46580"/>
                </a:tc>
                <a:extLst>
                  <a:ext uri="{0D108BD9-81ED-4DB2-BD59-A6C34878D82A}">
                    <a16:rowId xmlns="" xmlns:a16="http://schemas.microsoft.com/office/drawing/2014/main" val="10004"/>
                  </a:ext>
                </a:extLst>
              </a:tr>
              <a:tr h="558954">
                <a:tc>
                  <a:txBody>
                    <a:bodyPr/>
                    <a:lstStyle/>
                    <a:p>
                      <a:r>
                        <a:rPr lang="en-US" sz="2000" dirty="0" smtClean="0"/>
                        <a:t>1958</a:t>
                      </a:r>
                      <a:endParaRPr lang="en-US" sz="2000" dirty="0"/>
                    </a:p>
                  </a:txBody>
                  <a:tcPr marL="93159" marR="93159" marT="46580" marB="46580"/>
                </a:tc>
                <a:tc>
                  <a:txBody>
                    <a:bodyPr/>
                    <a:lstStyle/>
                    <a:p>
                      <a:r>
                        <a:rPr lang="en-US" sz="2000" dirty="0" smtClean="0"/>
                        <a:t>66</a:t>
                      </a:r>
                      <a:r>
                        <a:rPr lang="en-US" sz="2000" baseline="0" dirty="0" smtClean="0"/>
                        <a:t> and 8 months</a:t>
                      </a:r>
                    </a:p>
                  </a:txBody>
                  <a:tcPr marL="93159" marR="93159" marT="46580" marB="46580"/>
                </a:tc>
                <a:tc>
                  <a:txBody>
                    <a:bodyPr/>
                    <a:lstStyle/>
                    <a:p>
                      <a:r>
                        <a:rPr lang="en-US" sz="2000" dirty="0" smtClean="0"/>
                        <a:t>28.33%</a:t>
                      </a:r>
                      <a:endParaRPr lang="en-US" sz="2000" dirty="0"/>
                    </a:p>
                  </a:txBody>
                  <a:tcPr marL="93159" marR="93159" marT="46580" marB="46580"/>
                </a:tc>
                <a:tc>
                  <a:txBody>
                    <a:bodyPr/>
                    <a:lstStyle/>
                    <a:p>
                      <a:r>
                        <a:rPr lang="en-US" sz="2000" dirty="0" smtClean="0"/>
                        <a:t>33.33%</a:t>
                      </a:r>
                      <a:endParaRPr lang="en-US" sz="2000" dirty="0"/>
                    </a:p>
                  </a:txBody>
                  <a:tcPr marL="93159" marR="93159" marT="46580" marB="46580"/>
                </a:tc>
                <a:extLst>
                  <a:ext uri="{0D108BD9-81ED-4DB2-BD59-A6C34878D82A}">
                    <a16:rowId xmlns="" xmlns:a16="http://schemas.microsoft.com/office/drawing/2014/main" val="10005"/>
                  </a:ext>
                </a:extLst>
              </a:tr>
              <a:tr h="714219">
                <a:tc>
                  <a:txBody>
                    <a:bodyPr/>
                    <a:lstStyle/>
                    <a:p>
                      <a:r>
                        <a:rPr lang="en-US" sz="2000" dirty="0" smtClean="0"/>
                        <a:t>1959</a:t>
                      </a:r>
                      <a:endParaRPr lang="en-US" sz="2000" dirty="0"/>
                    </a:p>
                  </a:txBody>
                  <a:tcPr marL="93159" marR="93159" marT="46580" marB="46580"/>
                </a:tc>
                <a:tc>
                  <a:txBody>
                    <a:bodyPr/>
                    <a:lstStyle/>
                    <a:p>
                      <a:r>
                        <a:rPr lang="en-US" sz="2000" dirty="0" smtClean="0"/>
                        <a:t>66 and 10 months</a:t>
                      </a:r>
                      <a:endParaRPr lang="en-US" sz="2000" dirty="0"/>
                    </a:p>
                  </a:txBody>
                  <a:tcPr marL="93159" marR="93159" marT="46580" marB="46580"/>
                </a:tc>
                <a:tc>
                  <a:txBody>
                    <a:bodyPr/>
                    <a:lstStyle/>
                    <a:p>
                      <a:r>
                        <a:rPr lang="en-US" sz="2000" dirty="0" smtClean="0"/>
                        <a:t>29.17%</a:t>
                      </a:r>
                      <a:endParaRPr lang="en-US" sz="2000" dirty="0"/>
                    </a:p>
                  </a:txBody>
                  <a:tcPr marL="93159" marR="93159" marT="46580" marB="46580"/>
                </a:tc>
                <a:tc>
                  <a:txBody>
                    <a:bodyPr/>
                    <a:lstStyle/>
                    <a:p>
                      <a:r>
                        <a:rPr lang="en-US" sz="2000" dirty="0" smtClean="0"/>
                        <a:t>34.17%</a:t>
                      </a:r>
                      <a:endParaRPr lang="en-US" sz="2000" dirty="0"/>
                    </a:p>
                  </a:txBody>
                  <a:tcPr marL="93159" marR="93159" marT="46580" marB="46580"/>
                </a:tc>
                <a:extLst>
                  <a:ext uri="{0D108BD9-81ED-4DB2-BD59-A6C34878D82A}">
                    <a16:rowId xmlns="" xmlns:a16="http://schemas.microsoft.com/office/drawing/2014/main" val="10006"/>
                  </a:ext>
                </a:extLst>
              </a:tr>
              <a:tr h="621060">
                <a:tc>
                  <a:txBody>
                    <a:bodyPr/>
                    <a:lstStyle/>
                    <a:p>
                      <a:r>
                        <a:rPr lang="en-US" sz="2000" dirty="0" smtClean="0"/>
                        <a:t>1960 +</a:t>
                      </a:r>
                      <a:endParaRPr lang="en-US" sz="2000" dirty="0"/>
                    </a:p>
                  </a:txBody>
                  <a:tcPr marL="93159" marR="93159" marT="46580" marB="46580"/>
                </a:tc>
                <a:tc>
                  <a:txBody>
                    <a:bodyPr/>
                    <a:lstStyle/>
                    <a:p>
                      <a:r>
                        <a:rPr lang="en-US" sz="2000" dirty="0" smtClean="0"/>
                        <a:t>67</a:t>
                      </a:r>
                      <a:endParaRPr lang="en-US" sz="2000" dirty="0"/>
                    </a:p>
                  </a:txBody>
                  <a:tcPr marL="93159" marR="93159" marT="46580" marB="46580"/>
                </a:tc>
                <a:tc>
                  <a:txBody>
                    <a:bodyPr/>
                    <a:lstStyle/>
                    <a:p>
                      <a:r>
                        <a:rPr lang="en-US" sz="2000" dirty="0" smtClean="0"/>
                        <a:t>30%</a:t>
                      </a:r>
                      <a:endParaRPr lang="en-US" sz="2000" dirty="0"/>
                    </a:p>
                  </a:txBody>
                  <a:tcPr marL="93159" marR="93159" marT="46580" marB="46580"/>
                </a:tc>
                <a:tc>
                  <a:txBody>
                    <a:bodyPr/>
                    <a:lstStyle/>
                    <a:p>
                      <a:r>
                        <a:rPr lang="en-US" sz="2000" dirty="0" smtClean="0"/>
                        <a:t>35%</a:t>
                      </a:r>
                      <a:endParaRPr lang="en-US" sz="2000" dirty="0"/>
                    </a:p>
                  </a:txBody>
                  <a:tcPr marL="93159" marR="93159" marT="46580" marB="4658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9661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52545085"/>
              </p:ext>
            </p:extLst>
          </p:nvPr>
        </p:nvGraphicFramePr>
        <p:xfrm>
          <a:off x="141380" y="784086"/>
          <a:ext cx="8861237" cy="4206320"/>
        </p:xfrm>
        <a:graphic>
          <a:graphicData uri="http://schemas.openxmlformats.org/drawingml/2006/table">
            <a:tbl>
              <a:tblPr firstRow="1" bandRow="1">
                <a:tableStyleId>{69CF1AB2-1976-4502-BF36-3FF5EA218861}</a:tableStyleId>
              </a:tblPr>
              <a:tblGrid>
                <a:gridCol w="2819400">
                  <a:extLst>
                    <a:ext uri="{9D8B030D-6E8A-4147-A177-3AD203B41FA5}">
                      <a16:colId xmlns="" xmlns:a16="http://schemas.microsoft.com/office/drawing/2014/main" val="20000"/>
                    </a:ext>
                  </a:extLst>
                </a:gridCol>
                <a:gridCol w="3532031">
                  <a:extLst>
                    <a:ext uri="{9D8B030D-6E8A-4147-A177-3AD203B41FA5}">
                      <a16:colId xmlns="" xmlns:a16="http://schemas.microsoft.com/office/drawing/2014/main" val="20001"/>
                    </a:ext>
                  </a:extLst>
                </a:gridCol>
                <a:gridCol w="2509806">
                  <a:extLst>
                    <a:ext uri="{9D8B030D-6E8A-4147-A177-3AD203B41FA5}">
                      <a16:colId xmlns="" xmlns:a16="http://schemas.microsoft.com/office/drawing/2014/main" val="20002"/>
                    </a:ext>
                  </a:extLst>
                </a:gridCol>
              </a:tblGrid>
              <a:tr h="746576">
                <a:tc>
                  <a:txBody>
                    <a:bodyPr/>
                    <a:lstStyle/>
                    <a:p>
                      <a:pPr algn="ctr"/>
                      <a:r>
                        <a:rPr lang="en-US" sz="2000" dirty="0" smtClean="0">
                          <a:solidFill>
                            <a:schemeClr val="bg1"/>
                          </a:solidFill>
                        </a:rPr>
                        <a:t>If you are</a:t>
                      </a:r>
                      <a:endParaRPr lang="en-US" sz="2000" dirty="0">
                        <a:solidFill>
                          <a:schemeClr val="bg1"/>
                        </a:solidFill>
                      </a:endParaRPr>
                    </a:p>
                  </a:txBody>
                  <a:tcPr marT="45730" marB="45730" anchor="ctr">
                    <a:solidFill>
                      <a:srgbClr val="007D7D"/>
                    </a:solidFill>
                  </a:tcPr>
                </a:tc>
                <a:tc>
                  <a:txBody>
                    <a:bodyPr/>
                    <a:lstStyle/>
                    <a:p>
                      <a:pPr algn="ctr"/>
                      <a:r>
                        <a:rPr lang="en-US" sz="2000" dirty="0" smtClean="0">
                          <a:solidFill>
                            <a:schemeClr val="bg1"/>
                          </a:solidFill>
                        </a:rPr>
                        <a:t>You can</a:t>
                      </a:r>
                      <a:r>
                        <a:rPr lang="en-US" sz="2000" baseline="0" dirty="0" smtClean="0">
                          <a:solidFill>
                            <a:schemeClr val="bg1"/>
                          </a:solidFill>
                        </a:rPr>
                        <a:t> make up to</a:t>
                      </a:r>
                      <a:endParaRPr lang="en-US" sz="2000" dirty="0">
                        <a:solidFill>
                          <a:schemeClr val="bg1"/>
                        </a:solidFill>
                      </a:endParaRPr>
                    </a:p>
                  </a:txBody>
                  <a:tcPr marT="45730" marB="45730" anchor="ctr">
                    <a:solidFill>
                      <a:srgbClr val="007D7D"/>
                    </a:solidFill>
                  </a:tcPr>
                </a:tc>
                <a:tc>
                  <a:txBody>
                    <a:bodyPr/>
                    <a:lstStyle/>
                    <a:p>
                      <a:pPr algn="ctr"/>
                      <a:r>
                        <a:rPr lang="en-US" sz="2000" dirty="0" smtClean="0">
                          <a:solidFill>
                            <a:schemeClr val="bg1"/>
                          </a:solidFill>
                        </a:rPr>
                        <a:t>If you</a:t>
                      </a:r>
                      <a:r>
                        <a:rPr lang="en-US" sz="2000" baseline="0" dirty="0" smtClean="0">
                          <a:solidFill>
                            <a:schemeClr val="bg1"/>
                          </a:solidFill>
                        </a:rPr>
                        <a:t> earn more, some benefits will be withheld</a:t>
                      </a:r>
                      <a:endParaRPr lang="en-US" sz="2000" dirty="0">
                        <a:solidFill>
                          <a:schemeClr val="bg1"/>
                        </a:solidFill>
                      </a:endParaRPr>
                    </a:p>
                  </a:txBody>
                  <a:tcPr marT="45730" marB="45730" anchor="ctr">
                    <a:solidFill>
                      <a:srgbClr val="007D7D"/>
                    </a:solidFill>
                  </a:tcPr>
                </a:tc>
                <a:extLst>
                  <a:ext uri="{0D108BD9-81ED-4DB2-BD59-A6C34878D82A}">
                    <a16:rowId xmlns="" xmlns:a16="http://schemas.microsoft.com/office/drawing/2014/main" val="10000"/>
                  </a:ext>
                </a:extLst>
              </a:tr>
              <a:tr h="746693">
                <a:tc>
                  <a:txBody>
                    <a:bodyPr/>
                    <a:lstStyle/>
                    <a:p>
                      <a:r>
                        <a:rPr lang="en-US" sz="2400" b="1" dirty="0" smtClean="0">
                          <a:solidFill>
                            <a:schemeClr val="tx1"/>
                          </a:solidFill>
                        </a:rPr>
                        <a:t>Under Full Retirement Age</a:t>
                      </a:r>
                      <a:endParaRPr lang="en-US" sz="2400" b="1" dirty="0">
                        <a:solidFill>
                          <a:schemeClr val="tx1"/>
                        </a:solidFill>
                      </a:endParaRPr>
                    </a:p>
                  </a:txBody>
                  <a:tcPr marT="45730" marB="45730"/>
                </a:tc>
                <a:tc>
                  <a:txBody>
                    <a:bodyPr/>
                    <a:lstStyle/>
                    <a:p>
                      <a:r>
                        <a:rPr lang="en-US" sz="2400" b="1" dirty="0" smtClean="0">
                          <a:solidFill>
                            <a:schemeClr val="tx1"/>
                          </a:solidFill>
                        </a:rPr>
                        <a:t>$17,640/yr. </a:t>
                      </a:r>
                      <a:endParaRPr lang="en-US" sz="2400" b="1" dirty="0">
                        <a:solidFill>
                          <a:schemeClr val="tx1"/>
                        </a:solidFill>
                      </a:endParaRPr>
                    </a:p>
                  </a:txBody>
                  <a:tcPr marT="45730" marB="45730"/>
                </a:tc>
                <a:tc>
                  <a:txBody>
                    <a:bodyPr/>
                    <a:lstStyle/>
                    <a:p>
                      <a:r>
                        <a:rPr lang="en-US" sz="2400" b="1" dirty="0" smtClean="0">
                          <a:solidFill>
                            <a:schemeClr val="tx1"/>
                          </a:solidFill>
                        </a:rPr>
                        <a:t>$1 for every $2</a:t>
                      </a:r>
                      <a:endParaRPr lang="en-US" sz="2400" b="1" dirty="0">
                        <a:solidFill>
                          <a:schemeClr val="tx1"/>
                        </a:solidFill>
                      </a:endParaRPr>
                    </a:p>
                  </a:txBody>
                  <a:tcPr marT="45730" marB="45730"/>
                </a:tc>
                <a:extLst>
                  <a:ext uri="{0D108BD9-81ED-4DB2-BD59-A6C34878D82A}">
                    <a16:rowId xmlns="" xmlns:a16="http://schemas.microsoft.com/office/drawing/2014/main" val="10001"/>
                  </a:ext>
                </a:extLst>
              </a:tr>
              <a:tr h="1005896">
                <a:tc>
                  <a:txBody>
                    <a:bodyPr/>
                    <a:lstStyle/>
                    <a:p>
                      <a:r>
                        <a:rPr lang="en-US" sz="2400" b="1" dirty="0" smtClean="0">
                          <a:solidFill>
                            <a:schemeClr val="tx1"/>
                          </a:solidFill>
                        </a:rPr>
                        <a:t>The Year Full Retirement Age is Reached</a:t>
                      </a:r>
                      <a:endParaRPr lang="en-US" sz="2400" b="1" dirty="0">
                        <a:solidFill>
                          <a:schemeClr val="tx1"/>
                        </a:solidFill>
                      </a:endParaRPr>
                    </a:p>
                  </a:txBody>
                  <a:tcPr marT="45730" marB="45730"/>
                </a:tc>
                <a:tc>
                  <a:txBody>
                    <a:bodyPr/>
                    <a:lstStyle/>
                    <a:p>
                      <a:r>
                        <a:rPr lang="en-US" sz="2400" b="1" dirty="0" smtClean="0">
                          <a:solidFill>
                            <a:schemeClr val="tx1"/>
                          </a:solidFill>
                        </a:rPr>
                        <a:t>$46,920/yr. </a:t>
                      </a:r>
                      <a:br>
                        <a:rPr lang="en-US" sz="2400" b="1" dirty="0" smtClean="0">
                          <a:solidFill>
                            <a:schemeClr val="tx1"/>
                          </a:solidFill>
                        </a:rPr>
                      </a:br>
                      <a:r>
                        <a:rPr lang="en-US" sz="2400" b="1" dirty="0" smtClean="0">
                          <a:solidFill>
                            <a:schemeClr val="tx1"/>
                          </a:solidFill>
                        </a:rPr>
                        <a:t>before month of full</a:t>
                      </a:r>
                      <a:r>
                        <a:rPr lang="en-US" sz="2400" b="1" baseline="0" dirty="0" smtClean="0">
                          <a:solidFill>
                            <a:schemeClr val="tx1"/>
                          </a:solidFill>
                        </a:rPr>
                        <a:t> retirement age</a:t>
                      </a:r>
                      <a:endParaRPr lang="en-US" sz="2400" b="1" dirty="0">
                        <a:solidFill>
                          <a:schemeClr val="tx1"/>
                        </a:solidFill>
                      </a:endParaRPr>
                    </a:p>
                  </a:txBody>
                  <a:tcPr marT="45730" marB="45730"/>
                </a:tc>
                <a:tc>
                  <a:txBody>
                    <a:bodyPr/>
                    <a:lstStyle/>
                    <a:p>
                      <a:r>
                        <a:rPr lang="en-US" sz="2400" b="1" dirty="0" smtClean="0">
                          <a:solidFill>
                            <a:schemeClr val="tx1"/>
                          </a:solidFill>
                        </a:rPr>
                        <a:t>$1 for every $3</a:t>
                      </a:r>
                      <a:endParaRPr lang="en-US" sz="2400" b="1" dirty="0">
                        <a:solidFill>
                          <a:schemeClr val="tx1"/>
                        </a:solidFill>
                      </a:endParaRPr>
                    </a:p>
                  </a:txBody>
                  <a:tcPr marT="45730" marB="45730"/>
                </a:tc>
                <a:extLst>
                  <a:ext uri="{0D108BD9-81ED-4DB2-BD59-A6C34878D82A}">
                    <a16:rowId xmlns="" xmlns:a16="http://schemas.microsoft.com/office/drawing/2014/main" val="10002"/>
                  </a:ext>
                </a:extLst>
              </a:tr>
              <a:tr h="967935">
                <a:tc>
                  <a:txBody>
                    <a:bodyPr/>
                    <a:lstStyle/>
                    <a:p>
                      <a:r>
                        <a:rPr lang="en-US" sz="2400" b="1" dirty="0" smtClean="0">
                          <a:solidFill>
                            <a:schemeClr val="tx1"/>
                          </a:solidFill>
                        </a:rPr>
                        <a:t>Month of Full Retirement Age </a:t>
                      </a:r>
                      <a:br>
                        <a:rPr lang="en-US" sz="2400" b="1" dirty="0" smtClean="0">
                          <a:solidFill>
                            <a:schemeClr val="tx1"/>
                          </a:solidFill>
                        </a:rPr>
                      </a:br>
                      <a:r>
                        <a:rPr lang="en-US" sz="2400" b="1" dirty="0" smtClean="0">
                          <a:solidFill>
                            <a:schemeClr val="tx1"/>
                          </a:solidFill>
                        </a:rPr>
                        <a:t>and Above</a:t>
                      </a:r>
                      <a:endParaRPr lang="en-US" sz="2400" b="1" dirty="0">
                        <a:solidFill>
                          <a:schemeClr val="tx1"/>
                        </a:solidFill>
                      </a:endParaRPr>
                    </a:p>
                  </a:txBody>
                  <a:tcPr marT="45730" marB="45730"/>
                </a:tc>
                <a:tc>
                  <a:txBody>
                    <a:bodyPr/>
                    <a:lstStyle/>
                    <a:p>
                      <a:r>
                        <a:rPr lang="en-US" sz="2400" b="1" dirty="0" smtClean="0">
                          <a:solidFill>
                            <a:schemeClr val="tx1"/>
                          </a:solidFill>
                        </a:rPr>
                        <a:t>No Limit</a:t>
                      </a:r>
                    </a:p>
                    <a:p>
                      <a:endParaRPr lang="en-US" sz="2400" b="1" dirty="0">
                        <a:solidFill>
                          <a:schemeClr val="tx1"/>
                        </a:solidFill>
                      </a:endParaRPr>
                    </a:p>
                  </a:txBody>
                  <a:tcPr marT="45730" marB="45730"/>
                </a:tc>
                <a:tc>
                  <a:txBody>
                    <a:bodyPr/>
                    <a:lstStyle/>
                    <a:p>
                      <a:r>
                        <a:rPr lang="en-US" sz="2400" b="1" dirty="0" smtClean="0">
                          <a:solidFill>
                            <a:schemeClr val="tx1"/>
                          </a:solidFill>
                        </a:rPr>
                        <a:t>No Limit</a:t>
                      </a:r>
                      <a:endParaRPr lang="en-US" sz="2400" b="1" dirty="0">
                        <a:solidFill>
                          <a:schemeClr val="tx1"/>
                        </a:solidFill>
                      </a:endParaRPr>
                    </a:p>
                  </a:txBody>
                  <a:tcPr marT="45730" marB="45730"/>
                </a:tc>
                <a:extLst>
                  <a:ext uri="{0D108BD9-81ED-4DB2-BD59-A6C34878D82A}">
                    <a16:rowId xmlns="" xmlns:a16="http://schemas.microsoft.com/office/drawing/2014/main" val="10003"/>
                  </a:ext>
                </a:extLst>
              </a:tr>
            </a:tbl>
          </a:graphicData>
        </a:graphic>
      </p:graphicFrame>
      <p:sp>
        <p:nvSpPr>
          <p:cNvPr id="8" name="TextBox 4"/>
          <p:cNvSpPr txBox="1">
            <a:spLocks noChangeArrowheads="1"/>
          </p:cNvSpPr>
          <p:nvPr/>
        </p:nvSpPr>
        <p:spPr bwMode="auto">
          <a:xfrm>
            <a:off x="990600" y="4920073"/>
            <a:ext cx="73596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ct val="0"/>
              </a:spcBef>
              <a:buFontTx/>
              <a:buNone/>
            </a:pPr>
            <a:r>
              <a:rPr lang="en-US" altLang="en-US" sz="1600" b="1" dirty="0">
                <a:solidFill>
                  <a:srgbClr val="C00000"/>
                </a:solidFill>
              </a:rPr>
              <a:t>Note: If some of your retirement benefits are withheld because of your earnings, your benefits will be increased starting at your full retirement age to take into account those months in which benefits were withheld</a:t>
            </a:r>
            <a:r>
              <a:rPr lang="en-US" altLang="en-US" sz="1800" b="0" dirty="0">
                <a:solidFill>
                  <a:srgbClr val="003366"/>
                </a:solidFill>
              </a:rPr>
              <a:t>.</a:t>
            </a:r>
          </a:p>
        </p:txBody>
      </p:sp>
      <p:sp>
        <p:nvSpPr>
          <p:cNvPr id="2" name="Rectangle 1"/>
          <p:cNvSpPr/>
          <p:nvPr/>
        </p:nvSpPr>
        <p:spPr>
          <a:xfrm>
            <a:off x="0" y="76200"/>
            <a:ext cx="9143999" cy="707886"/>
          </a:xfrm>
          <a:prstGeom prst="rect">
            <a:avLst/>
          </a:prstGeom>
        </p:spPr>
        <p:txBody>
          <a:bodyPr wrap="square">
            <a:spAutoFit/>
          </a:bodyPr>
          <a:lstStyle/>
          <a:p>
            <a:pPr algn="ctr"/>
            <a:r>
              <a:rPr lang="en-US" sz="4000" b="1" i="1" dirty="0">
                <a:latin typeface="Book Antiqua" panose="02040602050305030304" pitchFamily="18" charset="0"/>
              </a:rPr>
              <a:t>Working While Receiving Benefits</a:t>
            </a:r>
          </a:p>
        </p:txBody>
      </p:sp>
    </p:spTree>
    <p:extLst>
      <p:ext uri="{BB962C8B-B14F-4D97-AF65-F5344CB8AC3E}">
        <p14:creationId xmlns:p14="http://schemas.microsoft.com/office/powerpoint/2010/main" val="84703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33400" y="1848394"/>
          <a:ext cx="8077200" cy="2560320"/>
        </p:xfrm>
        <a:graphic>
          <a:graphicData uri="http://schemas.openxmlformats.org/drawingml/2006/table">
            <a:tbl>
              <a:tblPr firstRow="1" bandRow="1">
                <a:tableStyleId>{69CF1AB2-1976-4502-BF36-3FF5EA218861}</a:tableStyleId>
              </a:tblPr>
              <a:tblGrid>
                <a:gridCol w="25146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819400">
                  <a:extLst>
                    <a:ext uri="{9D8B030D-6E8A-4147-A177-3AD203B41FA5}">
                      <a16:colId xmlns="" xmlns:a16="http://schemas.microsoft.com/office/drawing/2014/main" val="20002"/>
                    </a:ext>
                  </a:extLst>
                </a:gridCol>
              </a:tblGrid>
              <a:tr h="370840">
                <a:tc>
                  <a:txBody>
                    <a:bodyPr/>
                    <a:lstStyle/>
                    <a:p>
                      <a:r>
                        <a:rPr lang="en-US" sz="2400" dirty="0" smtClean="0">
                          <a:solidFill>
                            <a:schemeClr val="bg1"/>
                          </a:solidFill>
                        </a:rPr>
                        <a:t>If your monthly Social</a:t>
                      </a:r>
                      <a:r>
                        <a:rPr lang="en-US" sz="2400" baseline="0" dirty="0" smtClean="0">
                          <a:solidFill>
                            <a:schemeClr val="bg1"/>
                          </a:solidFill>
                        </a:rPr>
                        <a:t> Security Benefit is</a:t>
                      </a:r>
                      <a:endParaRPr lang="en-US" sz="2400" dirty="0">
                        <a:solidFill>
                          <a:schemeClr val="bg1"/>
                        </a:solidFill>
                      </a:endParaRPr>
                    </a:p>
                  </a:txBody>
                  <a:tcPr>
                    <a:solidFill>
                      <a:srgbClr val="007D7D"/>
                    </a:solidFill>
                  </a:tcPr>
                </a:tc>
                <a:tc>
                  <a:txBody>
                    <a:bodyPr/>
                    <a:lstStyle/>
                    <a:p>
                      <a:r>
                        <a:rPr lang="en-US" sz="2400" dirty="0" smtClean="0">
                          <a:solidFill>
                            <a:schemeClr val="bg1"/>
                          </a:solidFill>
                        </a:rPr>
                        <a:t>And you</a:t>
                      </a:r>
                      <a:r>
                        <a:rPr lang="en-US" sz="2400" baseline="0" dirty="0" smtClean="0">
                          <a:solidFill>
                            <a:schemeClr val="bg1"/>
                          </a:solidFill>
                        </a:rPr>
                        <a:t> earn</a:t>
                      </a:r>
                      <a:endParaRPr lang="en-US" sz="2400" dirty="0">
                        <a:solidFill>
                          <a:schemeClr val="bg1"/>
                        </a:solidFill>
                      </a:endParaRPr>
                    </a:p>
                  </a:txBody>
                  <a:tcPr>
                    <a:solidFill>
                      <a:srgbClr val="007D7D"/>
                    </a:solidFill>
                  </a:tcPr>
                </a:tc>
                <a:tc>
                  <a:txBody>
                    <a:bodyPr/>
                    <a:lstStyle/>
                    <a:p>
                      <a:r>
                        <a:rPr lang="en-US" sz="2400" dirty="0" smtClean="0">
                          <a:solidFill>
                            <a:schemeClr val="bg1"/>
                          </a:solidFill>
                        </a:rPr>
                        <a:t>You’ll receive</a:t>
                      </a:r>
                      <a:r>
                        <a:rPr lang="en-US" sz="2400" baseline="0" dirty="0" smtClean="0">
                          <a:solidFill>
                            <a:schemeClr val="bg1"/>
                          </a:solidFill>
                        </a:rPr>
                        <a:t> yearly benefits of</a:t>
                      </a:r>
                      <a:endParaRPr lang="en-US" sz="2400" dirty="0">
                        <a:solidFill>
                          <a:schemeClr val="bg1"/>
                        </a:solidFill>
                      </a:endParaRPr>
                    </a:p>
                  </a:txBody>
                  <a:tcPr>
                    <a:solidFill>
                      <a:srgbClr val="007D7D"/>
                    </a:solidFill>
                  </a:tcPr>
                </a:tc>
                <a:extLst>
                  <a:ext uri="{0D108BD9-81ED-4DB2-BD59-A6C34878D82A}">
                    <a16:rowId xmlns="" xmlns:a16="http://schemas.microsoft.com/office/drawing/2014/main" val="10000"/>
                  </a:ext>
                </a:extLst>
              </a:tr>
              <a:tr h="370840">
                <a:tc>
                  <a:txBody>
                    <a:bodyPr/>
                    <a:lstStyle/>
                    <a:p>
                      <a:r>
                        <a:rPr lang="en-US" sz="2400" dirty="0" smtClean="0"/>
                        <a:t>$700</a:t>
                      </a:r>
                      <a:endParaRPr lang="en-US" sz="2400" dirty="0"/>
                    </a:p>
                  </a:txBody>
                  <a:tcPr/>
                </a:tc>
                <a:tc>
                  <a:txBody>
                    <a:bodyPr/>
                    <a:lstStyle/>
                    <a:p>
                      <a:r>
                        <a:rPr lang="en-US" sz="2400" dirty="0" smtClean="0"/>
                        <a:t>$17,640 or less</a:t>
                      </a:r>
                      <a:endParaRPr lang="en-US" sz="2400" dirty="0"/>
                    </a:p>
                  </a:txBody>
                  <a:tcPr/>
                </a:tc>
                <a:tc>
                  <a:txBody>
                    <a:bodyPr/>
                    <a:lstStyle/>
                    <a:p>
                      <a:r>
                        <a:rPr lang="en-US" sz="2400" dirty="0" smtClean="0"/>
                        <a:t>$8,400</a:t>
                      </a:r>
                      <a:endParaRPr lang="en-US" sz="2400" dirty="0"/>
                    </a:p>
                  </a:txBody>
                  <a:tcPr/>
                </a:tc>
                <a:extLst>
                  <a:ext uri="{0D108BD9-81ED-4DB2-BD59-A6C34878D82A}">
                    <a16:rowId xmlns="" xmlns:a16="http://schemas.microsoft.com/office/drawing/2014/main" val="10001"/>
                  </a:ext>
                </a:extLst>
              </a:tr>
              <a:tr h="370840">
                <a:tc>
                  <a:txBody>
                    <a:bodyPr/>
                    <a:lstStyle/>
                    <a:p>
                      <a:r>
                        <a:rPr lang="en-US" sz="2400" dirty="0" smtClean="0"/>
                        <a:t>$700</a:t>
                      </a:r>
                      <a:endParaRPr lang="en-US" sz="2400" dirty="0"/>
                    </a:p>
                  </a:txBody>
                  <a:tcPr/>
                </a:tc>
                <a:tc>
                  <a:txBody>
                    <a:bodyPr/>
                    <a:lstStyle/>
                    <a:p>
                      <a:r>
                        <a:rPr lang="en-US" sz="2400" dirty="0" smtClean="0"/>
                        <a:t>$18,000</a:t>
                      </a:r>
                      <a:endParaRPr lang="en-US" sz="2400" dirty="0"/>
                    </a:p>
                  </a:txBody>
                  <a:tcPr/>
                </a:tc>
                <a:tc>
                  <a:txBody>
                    <a:bodyPr/>
                    <a:lstStyle/>
                    <a:p>
                      <a:r>
                        <a:rPr lang="en-US" sz="2400" dirty="0" smtClean="0"/>
                        <a:t>$8,220</a:t>
                      </a:r>
                      <a:endParaRPr lang="en-US" sz="2400" dirty="0"/>
                    </a:p>
                  </a:txBody>
                  <a:tcPr/>
                </a:tc>
                <a:extLst>
                  <a:ext uri="{0D108BD9-81ED-4DB2-BD59-A6C34878D82A}">
                    <a16:rowId xmlns="" xmlns:a16="http://schemas.microsoft.com/office/drawing/2014/main" val="10002"/>
                  </a:ext>
                </a:extLst>
              </a:tr>
              <a:tr h="370840">
                <a:tc>
                  <a:txBody>
                    <a:bodyPr/>
                    <a:lstStyle/>
                    <a:p>
                      <a:r>
                        <a:rPr lang="en-US" sz="2400" dirty="0" smtClean="0"/>
                        <a:t>$700</a:t>
                      </a:r>
                      <a:endParaRPr lang="en-US" sz="2400" dirty="0"/>
                    </a:p>
                  </a:txBody>
                  <a:tcPr/>
                </a:tc>
                <a:tc>
                  <a:txBody>
                    <a:bodyPr/>
                    <a:lstStyle/>
                    <a:p>
                      <a:r>
                        <a:rPr lang="en-US" sz="2400" dirty="0" smtClean="0"/>
                        <a:t>$20,000</a:t>
                      </a:r>
                      <a:endParaRPr lang="en-US" sz="2400" dirty="0"/>
                    </a:p>
                  </a:txBody>
                  <a:tcPr/>
                </a:tc>
                <a:tc>
                  <a:txBody>
                    <a:bodyPr/>
                    <a:lstStyle/>
                    <a:p>
                      <a:r>
                        <a:rPr lang="en-US" sz="2400" dirty="0" smtClean="0"/>
                        <a:t>$7,220</a:t>
                      </a:r>
                      <a:endParaRPr lang="en-US" sz="2400" dirty="0"/>
                    </a:p>
                  </a:txBody>
                  <a:tcPr/>
                </a:tc>
                <a:extLst>
                  <a:ext uri="{0D108BD9-81ED-4DB2-BD59-A6C34878D82A}">
                    <a16:rowId xmlns="" xmlns:a16="http://schemas.microsoft.com/office/drawing/2014/main" val="10003"/>
                  </a:ext>
                </a:extLst>
              </a:tr>
            </a:tbl>
          </a:graphicData>
        </a:graphic>
      </p:graphicFrame>
      <p:sp>
        <p:nvSpPr>
          <p:cNvPr id="4" name="Rectangle 3"/>
          <p:cNvSpPr/>
          <p:nvPr/>
        </p:nvSpPr>
        <p:spPr>
          <a:xfrm>
            <a:off x="0" y="96965"/>
            <a:ext cx="9144000" cy="1323439"/>
          </a:xfrm>
          <a:prstGeom prst="rect">
            <a:avLst/>
          </a:prstGeom>
        </p:spPr>
        <p:txBody>
          <a:bodyPr wrap="square">
            <a:spAutoFit/>
          </a:bodyPr>
          <a:lstStyle/>
          <a:p>
            <a:pPr lvl="0" algn="ctr"/>
            <a:r>
              <a:rPr lang="en-US" sz="4000" b="1" i="1" dirty="0">
                <a:latin typeface="Book Antiqua" panose="02040602050305030304" pitchFamily="18" charset="0"/>
              </a:rPr>
              <a:t>For People Younger Than Full Retirement Age During </a:t>
            </a:r>
            <a:r>
              <a:rPr lang="en-US" sz="4000" b="1" i="1" dirty="0" smtClean="0">
                <a:latin typeface="Book Antiqua" panose="02040602050305030304" pitchFamily="18" charset="0"/>
              </a:rPr>
              <a:t>2019</a:t>
            </a:r>
            <a:endParaRPr lang="en-US" sz="4000" b="1" i="1" dirty="0">
              <a:latin typeface="Book Antiqua" panose="02040602050305030304" pitchFamily="18" charset="0"/>
            </a:endParaRPr>
          </a:p>
        </p:txBody>
      </p:sp>
      <p:sp>
        <p:nvSpPr>
          <p:cNvPr id="2" name="TextBox 1"/>
          <p:cNvSpPr txBox="1"/>
          <p:nvPr/>
        </p:nvSpPr>
        <p:spPr>
          <a:xfrm>
            <a:off x="533400" y="5334000"/>
            <a:ext cx="7010400" cy="369332"/>
          </a:xfrm>
          <a:prstGeom prst="rect">
            <a:avLst/>
          </a:prstGeom>
          <a:noFill/>
        </p:spPr>
        <p:txBody>
          <a:bodyPr wrap="square" rtlCol="0">
            <a:spAutoFit/>
          </a:bodyPr>
          <a:lstStyle/>
          <a:p>
            <a:r>
              <a:rPr lang="en-US" i="1" dirty="0" smtClean="0"/>
              <a:t>Note:  Chart above for illustrative purposes only</a:t>
            </a:r>
            <a:endParaRPr lang="en-US" i="1" dirty="0"/>
          </a:p>
        </p:txBody>
      </p:sp>
    </p:spTree>
    <p:extLst>
      <p:ext uri="{BB962C8B-B14F-4D97-AF65-F5344CB8AC3E}">
        <p14:creationId xmlns:p14="http://schemas.microsoft.com/office/powerpoint/2010/main" val="216391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39526"/>
            <a:ext cx="9144000" cy="3970318"/>
          </a:xfrm>
          <a:prstGeom prst="rect">
            <a:avLst/>
          </a:prstGeom>
          <a:noFill/>
        </p:spPr>
        <p:txBody>
          <a:bodyPr wrap="square" rtlCol="0">
            <a:spAutoFit/>
          </a:bodyPr>
          <a:lstStyle/>
          <a:p>
            <a:pPr algn="ctr"/>
            <a:r>
              <a:rPr lang="en-US" sz="2800" b="1" dirty="0" smtClean="0"/>
              <a:t>When you </a:t>
            </a:r>
            <a:r>
              <a:rPr lang="en-US" sz="2800" b="1" dirty="0"/>
              <a:t>pass away, your </a:t>
            </a:r>
            <a:r>
              <a:rPr lang="en-US" sz="2800" b="1" dirty="0" smtClean="0"/>
              <a:t>surviving spouse may:</a:t>
            </a:r>
          </a:p>
          <a:p>
            <a:endParaRPr lang="en-US" sz="2800" b="1" dirty="0"/>
          </a:p>
          <a:p>
            <a:pPr marL="914400" lvl="1" indent="-457200">
              <a:buClr>
                <a:srgbClr val="C00000"/>
              </a:buClr>
              <a:buFont typeface="Wingdings" panose="05000000000000000000" pitchFamily="2" charset="2"/>
              <a:buChar char="q"/>
            </a:pPr>
            <a:r>
              <a:rPr lang="en-US" sz="2800" b="1" dirty="0"/>
              <a:t>Claim survivor benefits at any age between 60 	and full retirement age.</a:t>
            </a:r>
          </a:p>
          <a:p>
            <a:pPr marL="914400" lvl="1" indent="-457200">
              <a:buClr>
                <a:srgbClr val="C00000"/>
              </a:buClr>
              <a:buFont typeface="Wingdings" panose="05000000000000000000" pitchFamily="2" charset="2"/>
              <a:buChar char="q"/>
            </a:pPr>
            <a:r>
              <a:rPr lang="en-US" sz="2800" b="1" dirty="0"/>
              <a:t>At age 60, receive 71.5% of your full benefit 	and increases each month you wait up to 	100% if you start at full retirement age; or</a:t>
            </a:r>
          </a:p>
          <a:p>
            <a:pPr marL="914400" lvl="1" indent="-457200">
              <a:buClr>
                <a:srgbClr val="C00000"/>
              </a:buClr>
              <a:buFont typeface="Wingdings" panose="05000000000000000000" pitchFamily="2" charset="2"/>
              <a:buChar char="q"/>
            </a:pPr>
            <a:r>
              <a:rPr lang="en-US" sz="2800" b="1" dirty="0" smtClean="0"/>
              <a:t>At </a:t>
            </a:r>
            <a:r>
              <a:rPr lang="en-US" sz="2800" b="1" dirty="0"/>
              <a:t>full retirement age, receive 100% of </a:t>
            </a:r>
            <a:r>
              <a:rPr lang="en-US" sz="2800" b="1" dirty="0" smtClean="0"/>
              <a:t>	deceased </a:t>
            </a:r>
            <a:r>
              <a:rPr lang="en-US" sz="2800" b="1" dirty="0"/>
              <a:t>worker's unreduced </a:t>
            </a:r>
            <a:r>
              <a:rPr lang="en-US" sz="2800" b="1" dirty="0" smtClean="0"/>
              <a:t>benefit</a:t>
            </a:r>
            <a:endParaRPr lang="en-US" sz="2800" b="1" dirty="0"/>
          </a:p>
        </p:txBody>
      </p:sp>
      <p:sp>
        <p:nvSpPr>
          <p:cNvPr id="7" name="TextBox 6"/>
          <p:cNvSpPr txBox="1"/>
          <p:nvPr/>
        </p:nvSpPr>
        <p:spPr>
          <a:xfrm>
            <a:off x="0" y="1014984"/>
            <a:ext cx="9144000" cy="830997"/>
          </a:xfrm>
          <a:prstGeom prst="rect">
            <a:avLst/>
          </a:prstGeom>
          <a:noFill/>
          <a:ln>
            <a:noFill/>
          </a:ln>
        </p:spPr>
        <p:txBody>
          <a:bodyPr wrap="square" rtlCol="0">
            <a:spAutoFit/>
          </a:bodyPr>
          <a:lstStyle/>
          <a:p>
            <a:pPr algn="ctr"/>
            <a:r>
              <a:rPr lang="en-US" sz="4800" b="1" i="1" dirty="0" smtClean="0">
                <a:latin typeface="Book Antiqua" panose="02040602050305030304" pitchFamily="18" charset="0"/>
              </a:rPr>
              <a:t>Survivor Benefits</a:t>
            </a:r>
            <a:endParaRPr lang="en-US" sz="4800" b="1" i="1" dirty="0">
              <a:latin typeface="Book Antiqua" panose="02040602050305030304" pitchFamily="18" charset="0"/>
            </a:endParaRPr>
          </a:p>
        </p:txBody>
      </p:sp>
    </p:spTree>
    <p:extLst>
      <p:ext uri="{BB962C8B-B14F-4D97-AF65-F5344CB8AC3E}">
        <p14:creationId xmlns:p14="http://schemas.microsoft.com/office/powerpoint/2010/main" val="38629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208648024"/>
              </p:ext>
            </p:extLst>
          </p:nvPr>
        </p:nvGraphicFramePr>
        <p:xfrm>
          <a:off x="-224952" y="2964240"/>
          <a:ext cx="32004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6548" y="1173540"/>
            <a:ext cx="5257800" cy="1569660"/>
          </a:xfrm>
          <a:prstGeom prst="rect">
            <a:avLst/>
          </a:prstGeom>
          <a:noFill/>
        </p:spPr>
        <p:txBody>
          <a:bodyPr wrap="square" rtlCol="0">
            <a:spAutoFit/>
          </a:bodyPr>
          <a:lstStyle/>
          <a:p>
            <a:r>
              <a:rPr lang="en-US" sz="3200" dirty="0" smtClean="0">
                <a:solidFill>
                  <a:srgbClr val="003366"/>
                </a:solidFill>
              </a:rPr>
              <a:t>About </a:t>
            </a:r>
            <a:r>
              <a:rPr lang="en-US" sz="3200" b="1" dirty="0" smtClean="0">
                <a:solidFill>
                  <a:srgbClr val="007D7D"/>
                </a:solidFill>
              </a:rPr>
              <a:t>177 million workers </a:t>
            </a:r>
            <a:r>
              <a:rPr lang="en-US" sz="3200" dirty="0" smtClean="0">
                <a:solidFill>
                  <a:srgbClr val="003366"/>
                </a:solidFill>
              </a:rPr>
              <a:t>will pay Social Security taxes in 2019.</a:t>
            </a:r>
            <a:endParaRPr lang="en-US" sz="3200" dirty="0">
              <a:solidFill>
                <a:srgbClr val="003366"/>
              </a:solidFill>
            </a:endParaRPr>
          </a:p>
        </p:txBody>
      </p:sp>
      <p:sp>
        <p:nvSpPr>
          <p:cNvPr id="8" name="TextBox 7"/>
          <p:cNvSpPr txBox="1"/>
          <p:nvPr/>
        </p:nvSpPr>
        <p:spPr>
          <a:xfrm>
            <a:off x="2438400" y="3429000"/>
            <a:ext cx="6217596" cy="1569660"/>
          </a:xfrm>
          <a:prstGeom prst="rect">
            <a:avLst/>
          </a:prstGeom>
          <a:noFill/>
        </p:spPr>
        <p:txBody>
          <a:bodyPr wrap="square" rtlCol="0">
            <a:spAutoFit/>
          </a:bodyPr>
          <a:lstStyle/>
          <a:p>
            <a:pPr algn="r"/>
            <a:r>
              <a:rPr lang="en-US" sz="3200" dirty="0" smtClean="0">
                <a:solidFill>
                  <a:srgbClr val="003366"/>
                </a:solidFill>
              </a:rPr>
              <a:t>About </a:t>
            </a:r>
            <a:r>
              <a:rPr lang="en-US" sz="3200" b="1" dirty="0" smtClean="0">
                <a:solidFill>
                  <a:srgbClr val="007D7D"/>
                </a:solidFill>
              </a:rPr>
              <a:t>94 percent </a:t>
            </a:r>
            <a:r>
              <a:rPr lang="en-US" sz="3200" dirty="0" smtClean="0">
                <a:solidFill>
                  <a:srgbClr val="003366"/>
                </a:solidFill>
              </a:rPr>
              <a:t>of all workers are covered or eligible under Social </a:t>
            </a:r>
            <a:r>
              <a:rPr lang="en-US" sz="3200" dirty="0">
                <a:solidFill>
                  <a:srgbClr val="003366"/>
                </a:solidFill>
              </a:rPr>
              <a:t>S</a:t>
            </a:r>
            <a:r>
              <a:rPr lang="en-US" sz="3200" dirty="0" smtClean="0">
                <a:solidFill>
                  <a:srgbClr val="003366"/>
                </a:solidFill>
              </a:rPr>
              <a:t>ecurity.</a:t>
            </a:r>
          </a:p>
        </p:txBody>
      </p:sp>
      <p:sp>
        <p:nvSpPr>
          <p:cNvPr id="5" name="TextBox 4"/>
          <p:cNvSpPr txBox="1"/>
          <p:nvPr/>
        </p:nvSpPr>
        <p:spPr>
          <a:xfrm>
            <a:off x="181429" y="144959"/>
            <a:ext cx="8810171" cy="769441"/>
          </a:xfrm>
          <a:prstGeom prst="rect">
            <a:avLst/>
          </a:prstGeom>
          <a:noFill/>
        </p:spPr>
        <p:txBody>
          <a:bodyPr wrap="square" rtlCol="0">
            <a:spAutoFit/>
          </a:bodyPr>
          <a:lstStyle/>
          <a:p>
            <a:pPr algn="ctr">
              <a:spcBef>
                <a:spcPct val="0"/>
              </a:spcBef>
            </a:pPr>
            <a:r>
              <a:rPr lang="en-US" sz="4400" b="1" dirty="0" smtClean="0">
                <a:latin typeface="+mj-lt"/>
                <a:ea typeface="+mj-ea"/>
                <a:cs typeface="+mj-cs"/>
              </a:rPr>
              <a:t>Did You Know?</a:t>
            </a:r>
            <a:endParaRPr lang="en-US" sz="2800" dirty="0">
              <a:solidFill>
                <a:schemeClr val="bg1">
                  <a:alpha val="88000"/>
                </a:schemeClr>
              </a:solidFill>
              <a:ea typeface="Permanent Marker"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763" y="979170"/>
            <a:ext cx="2963744" cy="2129790"/>
          </a:xfrm>
          <a:prstGeom prst="rect">
            <a:avLst/>
          </a:prstGeom>
        </p:spPr>
      </p:pic>
    </p:spTree>
    <p:extLst>
      <p:ext uri="{BB962C8B-B14F-4D97-AF65-F5344CB8AC3E}">
        <p14:creationId xmlns:p14="http://schemas.microsoft.com/office/powerpoint/2010/main" val="95786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50" y="1686764"/>
            <a:ext cx="4394350" cy="4241161"/>
          </a:xfrm>
          <a:prstGeom prst="rect">
            <a:avLst/>
          </a:prstGeom>
          <a:noFill/>
        </p:spPr>
        <p:txBody>
          <a:bodyPr wrap="square" rtlCol="0">
            <a:spAutoFit/>
          </a:bodyPr>
          <a:lstStyle/>
          <a:p>
            <a:pPr algn="ctr"/>
            <a:r>
              <a:rPr lang="en-US" sz="2800" b="1" dirty="0" smtClean="0"/>
              <a:t>A child must have:</a:t>
            </a:r>
          </a:p>
          <a:p>
            <a:endParaRPr lang="en-US" sz="1200" b="1" dirty="0" smtClean="0"/>
          </a:p>
          <a:p>
            <a:pPr marL="742950" lvl="1" indent="-285750">
              <a:spcBef>
                <a:spcPct val="20000"/>
              </a:spcBef>
              <a:buFont typeface="Arial" panose="020B0604020202020204" pitchFamily="34" charset="0"/>
              <a:buChar char="•"/>
            </a:pPr>
            <a:r>
              <a:rPr lang="en-US" sz="2400" b="1" dirty="0"/>
              <a:t>A parent who’s disabled or retired and entitled to Social Security benefits; or</a:t>
            </a:r>
          </a:p>
          <a:p>
            <a:pPr marL="742950" lvl="1" indent="-285750">
              <a:spcBef>
                <a:spcPct val="20000"/>
              </a:spcBef>
              <a:buFont typeface="Arial" panose="020B0604020202020204" pitchFamily="34" charset="0"/>
              <a:buChar char="•"/>
            </a:pPr>
            <a:r>
              <a:rPr lang="en-US" sz="2400" b="1" dirty="0" smtClean="0"/>
              <a:t>A </a:t>
            </a:r>
            <a:r>
              <a:rPr lang="en-US" sz="2400" b="1" dirty="0"/>
              <a:t>parent who died after having worked long enough in a job where they paid Social Security taxes.</a:t>
            </a:r>
          </a:p>
        </p:txBody>
      </p:sp>
      <p:sp>
        <p:nvSpPr>
          <p:cNvPr id="2" name="Rectangle 1"/>
          <p:cNvSpPr/>
          <p:nvPr/>
        </p:nvSpPr>
        <p:spPr>
          <a:xfrm>
            <a:off x="25250" y="978878"/>
            <a:ext cx="9118750" cy="707886"/>
          </a:xfrm>
          <a:prstGeom prst="rect">
            <a:avLst/>
          </a:prstGeom>
        </p:spPr>
        <p:txBody>
          <a:bodyPr wrap="square">
            <a:spAutoFit/>
          </a:bodyPr>
          <a:lstStyle/>
          <a:p>
            <a:pPr algn="ctr"/>
            <a:r>
              <a:rPr lang="en-US" sz="4000" b="1" i="1" dirty="0" smtClean="0">
                <a:solidFill>
                  <a:schemeClr val="tx2">
                    <a:lumMod val="75000"/>
                  </a:schemeClr>
                </a:solidFill>
                <a:latin typeface="Book Antiqua" panose="02040602050305030304" pitchFamily="18" charset="0"/>
              </a:rPr>
              <a:t>Auxiliary Benefits for Children</a:t>
            </a:r>
            <a:endParaRPr lang="en-US" sz="4000" b="1" i="1" dirty="0">
              <a:solidFill>
                <a:schemeClr val="tx2">
                  <a:lumMod val="75000"/>
                </a:schemeClr>
              </a:solidFill>
              <a:latin typeface="Book Antiqua" panose="02040602050305030304" pitchFamily="18" charset="0"/>
            </a:endParaRPr>
          </a:p>
        </p:txBody>
      </p:sp>
      <p:sp>
        <p:nvSpPr>
          <p:cNvPr id="4" name="Rectangle 3"/>
          <p:cNvSpPr/>
          <p:nvPr/>
        </p:nvSpPr>
        <p:spPr>
          <a:xfrm>
            <a:off x="4572000" y="1699464"/>
            <a:ext cx="4572000" cy="3662541"/>
          </a:xfrm>
          <a:prstGeom prst="rect">
            <a:avLst/>
          </a:prstGeom>
        </p:spPr>
        <p:txBody>
          <a:bodyPr>
            <a:spAutoFit/>
          </a:bodyPr>
          <a:lstStyle/>
          <a:p>
            <a:r>
              <a:rPr lang="en-US" sz="2800" b="1" dirty="0"/>
              <a:t>The child must also be</a:t>
            </a:r>
            <a:r>
              <a:rPr lang="en-US" sz="2800" b="1" dirty="0" smtClean="0"/>
              <a:t>:</a:t>
            </a:r>
          </a:p>
          <a:p>
            <a:endParaRPr lang="en-US" sz="1200" b="1" dirty="0"/>
          </a:p>
          <a:p>
            <a:pPr marL="342900" indent="-342900">
              <a:buFont typeface="Arial" panose="020B0604020202020204" pitchFamily="34" charset="0"/>
              <a:buChar char="•"/>
            </a:pPr>
            <a:r>
              <a:rPr lang="en-US" sz="2400" b="1" dirty="0"/>
              <a:t>Unmarried;</a:t>
            </a:r>
          </a:p>
          <a:p>
            <a:pPr marL="342900" indent="-342900">
              <a:buFont typeface="Arial" panose="020B0604020202020204" pitchFamily="34" charset="0"/>
              <a:buChar char="•"/>
            </a:pPr>
            <a:r>
              <a:rPr lang="en-US" sz="2400" b="1" dirty="0"/>
              <a:t>Younger than age 18;</a:t>
            </a:r>
          </a:p>
          <a:p>
            <a:pPr marL="342900" indent="-342900">
              <a:buFont typeface="Arial" panose="020B0604020202020204" pitchFamily="34" charset="0"/>
              <a:buChar char="•"/>
            </a:pPr>
            <a:r>
              <a:rPr lang="en-US" sz="2400" b="1" dirty="0"/>
              <a:t>18-19 years old and a full-time student (</a:t>
            </a:r>
            <a:r>
              <a:rPr lang="en-US" sz="2400" b="1" dirty="0" smtClean="0"/>
              <a:t>no higher </a:t>
            </a:r>
            <a:r>
              <a:rPr lang="en-US" sz="2400" b="1" dirty="0"/>
              <a:t>than grade 12); or</a:t>
            </a:r>
          </a:p>
          <a:p>
            <a:pPr marL="342900" indent="-342900">
              <a:buFont typeface="Arial" panose="020B0604020202020204" pitchFamily="34" charset="0"/>
              <a:buChar char="•"/>
            </a:pPr>
            <a:r>
              <a:rPr lang="en-US" sz="2400" b="1" dirty="0"/>
              <a:t>18 or older and disabled. (The disability </a:t>
            </a:r>
            <a:r>
              <a:rPr lang="en-US" sz="2400" b="1" dirty="0" smtClean="0"/>
              <a:t>must have </a:t>
            </a:r>
            <a:r>
              <a:rPr lang="en-US" sz="2400" b="1" dirty="0"/>
              <a:t>started before age 22.)</a:t>
            </a:r>
          </a:p>
        </p:txBody>
      </p:sp>
    </p:spTree>
    <p:extLst>
      <p:ext uri="{BB962C8B-B14F-4D97-AF65-F5344CB8AC3E}">
        <p14:creationId xmlns:p14="http://schemas.microsoft.com/office/powerpoint/2010/main" val="313403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00780"/>
            <a:ext cx="9144000" cy="5232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600200"/>
            <a:ext cx="4343400" cy="3970318"/>
          </a:xfrm>
          <a:prstGeom prst="rect">
            <a:avLst/>
          </a:prstGeom>
          <a:noFill/>
        </p:spPr>
        <p:txBody>
          <a:bodyPr wrap="square" rtlCol="0">
            <a:spAutoFit/>
          </a:bodyPr>
          <a:lstStyle/>
          <a:p>
            <a:r>
              <a:rPr lang="en-US" sz="2400" b="1" dirty="0" smtClean="0"/>
              <a:t>Can start from age 62 to Full Retirement Age (FRA)</a:t>
            </a:r>
          </a:p>
          <a:p>
            <a:endParaRPr lang="en-US" sz="2400" b="1" dirty="0"/>
          </a:p>
          <a:p>
            <a:r>
              <a:rPr lang="en-US" sz="2400" b="1" dirty="0" smtClean="0"/>
              <a:t>50% at FRA or less if you start prior to FRA (reduction for each month you take it early)</a:t>
            </a:r>
          </a:p>
          <a:p>
            <a:endParaRPr lang="en-US" sz="2400" b="1" dirty="0"/>
          </a:p>
          <a:p>
            <a:r>
              <a:rPr lang="en-US" sz="2000" b="1" i="1" dirty="0" smtClean="0"/>
              <a:t>Divorced spouses qualify if marriage lasted at least 10 years and other conditions are met</a:t>
            </a:r>
            <a:endParaRPr lang="en-US" sz="2000" b="1" i="1" dirty="0"/>
          </a:p>
        </p:txBody>
      </p:sp>
      <p:sp>
        <p:nvSpPr>
          <p:cNvPr id="3" name="TextBox 2"/>
          <p:cNvSpPr txBox="1"/>
          <p:nvPr/>
        </p:nvSpPr>
        <p:spPr>
          <a:xfrm>
            <a:off x="4648200" y="1560016"/>
            <a:ext cx="4495800" cy="4401205"/>
          </a:xfrm>
          <a:prstGeom prst="rect">
            <a:avLst/>
          </a:prstGeom>
          <a:noFill/>
        </p:spPr>
        <p:txBody>
          <a:bodyPr wrap="square" rtlCol="0">
            <a:spAutoFit/>
          </a:bodyPr>
          <a:lstStyle/>
          <a:p>
            <a:r>
              <a:rPr lang="en-US" sz="2400" b="1" dirty="0" smtClean="0">
                <a:solidFill>
                  <a:schemeClr val="tx2"/>
                </a:solidFill>
              </a:rPr>
              <a:t>Can start from age 60 to Full Retirement Age (FRA)</a:t>
            </a:r>
          </a:p>
          <a:p>
            <a:endParaRPr lang="en-US" sz="2400" b="1" dirty="0">
              <a:solidFill>
                <a:schemeClr val="tx2"/>
              </a:solidFill>
            </a:endParaRPr>
          </a:p>
          <a:p>
            <a:r>
              <a:rPr lang="en-US" sz="2400" b="1" dirty="0" smtClean="0">
                <a:solidFill>
                  <a:schemeClr val="tx2"/>
                </a:solidFill>
              </a:rPr>
              <a:t>71.5% at age 60 and increases each month you wait, up to 100% if you start at FRA, </a:t>
            </a:r>
            <a:r>
              <a:rPr lang="en-US" sz="2400" b="1" dirty="0"/>
              <a:t>or as early as age 50 if disabled </a:t>
            </a:r>
            <a:endParaRPr lang="en-US" sz="2400" b="1" dirty="0" smtClean="0">
              <a:solidFill>
                <a:schemeClr val="tx2"/>
              </a:solidFill>
            </a:endParaRPr>
          </a:p>
          <a:p>
            <a:endParaRPr lang="en-US" sz="200" b="1" dirty="0" smtClean="0">
              <a:solidFill>
                <a:schemeClr val="tx2"/>
              </a:solidFill>
            </a:endParaRPr>
          </a:p>
          <a:p>
            <a:endParaRPr lang="en-US" sz="200" b="1" dirty="0">
              <a:solidFill>
                <a:schemeClr val="tx2"/>
              </a:solidFill>
            </a:endParaRPr>
          </a:p>
          <a:p>
            <a:endParaRPr lang="en-US" sz="200" b="1" dirty="0" smtClean="0">
              <a:solidFill>
                <a:schemeClr val="tx2"/>
              </a:solidFill>
            </a:endParaRPr>
          </a:p>
          <a:p>
            <a:endParaRPr lang="en-US" sz="200" b="1" dirty="0">
              <a:solidFill>
                <a:schemeClr val="tx2"/>
              </a:solidFill>
            </a:endParaRPr>
          </a:p>
          <a:p>
            <a:endParaRPr lang="en-US" sz="200" b="1" dirty="0" smtClean="0">
              <a:solidFill>
                <a:schemeClr val="tx2"/>
              </a:solidFill>
            </a:endParaRPr>
          </a:p>
          <a:p>
            <a:endParaRPr lang="en-US" sz="200" b="1" dirty="0">
              <a:solidFill>
                <a:schemeClr val="tx2"/>
              </a:solidFill>
            </a:endParaRPr>
          </a:p>
          <a:p>
            <a:endParaRPr lang="en-US" sz="200" b="1" dirty="0" smtClean="0">
              <a:solidFill>
                <a:schemeClr val="tx2"/>
              </a:solidFill>
            </a:endParaRPr>
          </a:p>
          <a:p>
            <a:endParaRPr lang="en-US" sz="200" b="1" dirty="0">
              <a:solidFill>
                <a:schemeClr val="tx2"/>
              </a:solidFill>
            </a:endParaRPr>
          </a:p>
          <a:p>
            <a:endParaRPr lang="en-US" sz="200" b="1" dirty="0" smtClean="0">
              <a:solidFill>
                <a:schemeClr val="tx2"/>
              </a:solidFill>
            </a:endParaRPr>
          </a:p>
          <a:p>
            <a:endParaRPr lang="en-US" sz="200" b="1" dirty="0">
              <a:solidFill>
                <a:schemeClr val="tx2"/>
              </a:solidFill>
            </a:endParaRPr>
          </a:p>
          <a:p>
            <a:endParaRPr lang="en-US" sz="200" b="1" dirty="0" smtClean="0">
              <a:solidFill>
                <a:schemeClr val="tx2"/>
              </a:solidFill>
            </a:endParaRPr>
          </a:p>
          <a:p>
            <a:endParaRPr lang="en-US" sz="200" b="1" dirty="0">
              <a:solidFill>
                <a:schemeClr val="tx2"/>
              </a:solidFill>
            </a:endParaRPr>
          </a:p>
          <a:p>
            <a:endParaRPr lang="en-US" sz="200" b="1" dirty="0" smtClean="0">
              <a:solidFill>
                <a:schemeClr val="tx2"/>
              </a:solidFill>
            </a:endParaRPr>
          </a:p>
          <a:p>
            <a:endParaRPr lang="en-US" sz="200" b="1" dirty="0" smtClean="0">
              <a:solidFill>
                <a:schemeClr val="tx2"/>
              </a:solidFill>
            </a:endParaRPr>
          </a:p>
          <a:p>
            <a:r>
              <a:rPr lang="en-US" sz="2000" b="1" i="1" dirty="0" smtClean="0">
                <a:solidFill>
                  <a:schemeClr val="tx2"/>
                </a:solidFill>
              </a:rPr>
              <a:t>Divorced spouses qualify if marriage lasted at least 10 years and other conditions are met</a:t>
            </a:r>
            <a:endParaRPr lang="en-US" sz="2000" b="1" i="1" dirty="0">
              <a:solidFill>
                <a:schemeClr val="tx2"/>
              </a:solidFill>
            </a:endParaRPr>
          </a:p>
        </p:txBody>
      </p:sp>
      <p:sp>
        <p:nvSpPr>
          <p:cNvPr id="4" name="TextBox 3"/>
          <p:cNvSpPr txBox="1"/>
          <p:nvPr/>
        </p:nvSpPr>
        <p:spPr>
          <a:xfrm>
            <a:off x="0" y="1000780"/>
            <a:ext cx="457200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Spouse (living) benefits</a:t>
            </a:r>
            <a:endParaRPr lang="en-US"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648200" y="1000780"/>
            <a:ext cx="457200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Survivor (death) benefits</a:t>
            </a:r>
            <a:endParaRPr lang="en-US" sz="2800" b="1" dirty="0">
              <a:solidFill>
                <a:schemeClr val="bg1"/>
              </a:solidFill>
              <a:effectLst>
                <a:outerShdw blurRad="38100" dist="38100" dir="2700000" algn="tl">
                  <a:srgbClr val="000000">
                    <a:alpha val="43137"/>
                  </a:srgbClr>
                </a:outerShdw>
              </a:effectLst>
            </a:endParaRPr>
          </a:p>
        </p:txBody>
      </p:sp>
      <p:cxnSp>
        <p:nvCxnSpPr>
          <p:cNvPr id="8" name="Straight Connector 7"/>
          <p:cNvCxnSpPr>
            <a:stCxn id="6" idx="2"/>
          </p:cNvCxnSpPr>
          <p:nvPr/>
        </p:nvCxnSpPr>
        <p:spPr>
          <a:xfrm>
            <a:off x="4572000" y="1524000"/>
            <a:ext cx="0" cy="426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74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3509" y="701779"/>
            <a:ext cx="6705600" cy="1938992"/>
          </a:xfrm>
          <a:prstGeom prst="rect">
            <a:avLst/>
          </a:prstGeom>
          <a:noFill/>
        </p:spPr>
        <p:txBody>
          <a:bodyPr wrap="square" rtlCol="0">
            <a:spAutoFit/>
          </a:bodyPr>
          <a:lstStyle/>
          <a:p>
            <a:pPr lvl="2"/>
            <a:r>
              <a:rPr lang="en-US" sz="2400" dirty="0">
                <a:solidFill>
                  <a:srgbClr val="003366"/>
                </a:solidFill>
              </a:rPr>
              <a:t>As of December </a:t>
            </a:r>
            <a:r>
              <a:rPr lang="en-US" sz="2400" dirty="0" smtClean="0">
                <a:solidFill>
                  <a:srgbClr val="003366"/>
                </a:solidFill>
              </a:rPr>
              <a:t>2018, </a:t>
            </a:r>
            <a:r>
              <a:rPr lang="en-US" sz="2400" dirty="0">
                <a:solidFill>
                  <a:srgbClr val="003366"/>
                </a:solidFill>
              </a:rPr>
              <a:t>Social Security paid an average monthly </a:t>
            </a:r>
            <a:r>
              <a:rPr lang="en-US" sz="2400" b="1" dirty="0">
                <a:solidFill>
                  <a:srgbClr val="007D7D"/>
                </a:solidFill>
              </a:rPr>
              <a:t>disability benefit of $</a:t>
            </a:r>
            <a:r>
              <a:rPr lang="en-US" sz="2400" b="1" dirty="0" smtClean="0">
                <a:solidFill>
                  <a:srgbClr val="007D7D"/>
                </a:solidFill>
              </a:rPr>
              <a:t>1,09</a:t>
            </a:r>
            <a:r>
              <a:rPr lang="en-US" sz="2400" b="1" dirty="0" smtClean="0">
                <a:solidFill>
                  <a:srgbClr val="0F7B7D"/>
                </a:solidFill>
              </a:rPr>
              <a:t>6.99</a:t>
            </a:r>
            <a:r>
              <a:rPr lang="en-US" sz="2400" dirty="0" smtClean="0">
                <a:solidFill>
                  <a:srgbClr val="003366"/>
                </a:solidFill>
              </a:rPr>
              <a:t> </a:t>
            </a:r>
            <a:r>
              <a:rPr lang="en-US" sz="2400" dirty="0">
                <a:solidFill>
                  <a:srgbClr val="003366"/>
                </a:solidFill>
              </a:rPr>
              <a:t>That’s barely enough to keep a beneficiary above the poverty </a:t>
            </a:r>
            <a:r>
              <a:rPr lang="en-US" sz="2400" dirty="0" smtClean="0">
                <a:solidFill>
                  <a:srgbClr val="003366"/>
                </a:solidFill>
              </a:rPr>
              <a:t>guidelines </a:t>
            </a:r>
            <a:r>
              <a:rPr lang="en-US" sz="2400" dirty="0">
                <a:solidFill>
                  <a:srgbClr val="003366"/>
                </a:solidFill>
              </a:rPr>
              <a:t>($</a:t>
            </a:r>
            <a:r>
              <a:rPr lang="en-US" sz="2400" dirty="0" smtClean="0">
                <a:solidFill>
                  <a:srgbClr val="003366"/>
                </a:solidFill>
              </a:rPr>
              <a:t>12,490 </a:t>
            </a:r>
            <a:r>
              <a:rPr lang="en-US" sz="2400" dirty="0">
                <a:solidFill>
                  <a:srgbClr val="003366"/>
                </a:solidFill>
              </a:rPr>
              <a:t>annually).</a:t>
            </a:r>
          </a:p>
        </p:txBody>
      </p:sp>
      <p:sp>
        <p:nvSpPr>
          <p:cNvPr id="4" name="TextBox 3"/>
          <p:cNvSpPr txBox="1"/>
          <p:nvPr/>
        </p:nvSpPr>
        <p:spPr>
          <a:xfrm>
            <a:off x="2133600" y="2700528"/>
            <a:ext cx="5943600" cy="1569660"/>
          </a:xfrm>
          <a:prstGeom prst="rect">
            <a:avLst/>
          </a:prstGeom>
          <a:noFill/>
        </p:spPr>
        <p:txBody>
          <a:bodyPr wrap="square" rtlCol="0">
            <a:spAutoFit/>
          </a:bodyPr>
          <a:lstStyle/>
          <a:p>
            <a:pPr lvl="2"/>
            <a:r>
              <a:rPr lang="en-US" sz="2400" dirty="0" smtClean="0">
                <a:solidFill>
                  <a:srgbClr val="003366"/>
                </a:solidFill>
              </a:rPr>
              <a:t>According to the U.S. Census Bureau, </a:t>
            </a:r>
            <a:r>
              <a:rPr lang="en-US" sz="2400" b="1" dirty="0" smtClean="0">
                <a:solidFill>
                  <a:srgbClr val="007D7D"/>
                </a:solidFill>
              </a:rPr>
              <a:t>56.7 million </a:t>
            </a:r>
            <a:r>
              <a:rPr lang="en-US" sz="2400" dirty="0" smtClean="0">
                <a:solidFill>
                  <a:srgbClr val="003366"/>
                </a:solidFill>
              </a:rPr>
              <a:t>people</a:t>
            </a:r>
            <a:r>
              <a:rPr lang="en-US" sz="2400" dirty="0" smtClean="0">
                <a:solidFill>
                  <a:srgbClr val="007D7D"/>
                </a:solidFill>
              </a:rPr>
              <a:t> </a:t>
            </a:r>
            <a:r>
              <a:rPr lang="en-US" sz="2400" dirty="0" smtClean="0">
                <a:solidFill>
                  <a:srgbClr val="003366"/>
                </a:solidFill>
              </a:rPr>
              <a:t>living in the United States - 19% of the population - live with a </a:t>
            </a:r>
            <a:r>
              <a:rPr lang="en-US" sz="2400" b="1" dirty="0" smtClean="0">
                <a:solidFill>
                  <a:srgbClr val="007D7D"/>
                </a:solidFill>
              </a:rPr>
              <a:t>disability</a:t>
            </a:r>
            <a:r>
              <a:rPr lang="en-US" sz="2400" dirty="0" smtClean="0">
                <a:solidFill>
                  <a:srgbClr val="003366"/>
                </a:solidFill>
              </a:rPr>
              <a:t>.</a:t>
            </a:r>
            <a:endParaRPr lang="en-US" sz="2400" dirty="0">
              <a:solidFill>
                <a:srgbClr val="003366"/>
              </a:solidFill>
            </a:endParaRPr>
          </a:p>
        </p:txBody>
      </p:sp>
      <p:sp>
        <p:nvSpPr>
          <p:cNvPr id="5" name="TextBox 4"/>
          <p:cNvSpPr txBox="1"/>
          <p:nvPr/>
        </p:nvSpPr>
        <p:spPr>
          <a:xfrm>
            <a:off x="2128271" y="4349496"/>
            <a:ext cx="6477000" cy="1200329"/>
          </a:xfrm>
          <a:prstGeom prst="rect">
            <a:avLst/>
          </a:prstGeom>
          <a:noFill/>
        </p:spPr>
        <p:txBody>
          <a:bodyPr wrap="square" rtlCol="0">
            <a:spAutoFit/>
          </a:bodyPr>
          <a:lstStyle/>
          <a:p>
            <a:pPr lvl="2"/>
            <a:r>
              <a:rPr lang="en-US" sz="2400" b="1" dirty="0" smtClean="0">
                <a:solidFill>
                  <a:srgbClr val="007D7D"/>
                </a:solidFill>
              </a:rPr>
              <a:t>38.3 million </a:t>
            </a:r>
            <a:r>
              <a:rPr lang="en-US" sz="2400" dirty="0" smtClean="0">
                <a:solidFill>
                  <a:srgbClr val="003366"/>
                </a:solidFill>
              </a:rPr>
              <a:t>people - 13% of the population - live with a </a:t>
            </a:r>
            <a:r>
              <a:rPr lang="en-US" sz="2400" b="1" dirty="0" smtClean="0">
                <a:solidFill>
                  <a:srgbClr val="007D7D"/>
                </a:solidFill>
              </a:rPr>
              <a:t>severe disability</a:t>
            </a:r>
            <a:r>
              <a:rPr lang="en-US" sz="2000" b="1" dirty="0" smtClean="0">
                <a:solidFill>
                  <a:srgbClr val="007D7D"/>
                </a:solidFill>
              </a:rPr>
              <a:t>.</a:t>
            </a:r>
            <a:endParaRPr lang="en-US" sz="2000" dirty="0">
              <a:solidFill>
                <a:srgbClr val="007D7D"/>
              </a:solidFill>
            </a:endParaRPr>
          </a:p>
        </p:txBody>
      </p:sp>
      <p:sp>
        <p:nvSpPr>
          <p:cNvPr id="7" name="Rectangle 6"/>
          <p:cNvSpPr/>
          <p:nvPr/>
        </p:nvSpPr>
        <p:spPr>
          <a:xfrm>
            <a:off x="359444" y="61838"/>
            <a:ext cx="8592553" cy="707886"/>
          </a:xfrm>
          <a:prstGeom prst="rect">
            <a:avLst/>
          </a:prstGeom>
        </p:spPr>
        <p:txBody>
          <a:bodyPr wrap="square">
            <a:spAutoFit/>
          </a:bodyPr>
          <a:lstStyle/>
          <a:p>
            <a:pPr algn="ctr"/>
            <a:r>
              <a:rPr lang="en-US" sz="4000" b="1" i="1" dirty="0" smtClean="0">
                <a:solidFill>
                  <a:srgbClr val="003366"/>
                </a:solidFill>
                <a:latin typeface="Book Antiqua" panose="02040602050305030304" pitchFamily="18" charset="0"/>
              </a:rPr>
              <a:t>Disability Benefit Statistics</a:t>
            </a:r>
            <a:endParaRPr lang="en-US" sz="4000" b="1" i="1" dirty="0">
              <a:solidFill>
                <a:srgbClr val="003366"/>
              </a:solidFill>
              <a:latin typeface="Book Antiqua" panose="02040602050305030304" pitchFamily="18" charset="0"/>
            </a:endParaRPr>
          </a:p>
        </p:txBody>
      </p:sp>
      <p:grpSp>
        <p:nvGrpSpPr>
          <p:cNvPr id="17" name="Group 16"/>
          <p:cNvGrpSpPr/>
          <p:nvPr/>
        </p:nvGrpSpPr>
        <p:grpSpPr>
          <a:xfrm>
            <a:off x="1617132" y="2826545"/>
            <a:ext cx="330014" cy="785812"/>
            <a:chOff x="3256444" y="71332"/>
            <a:chExt cx="2854027" cy="6795849"/>
          </a:xfrm>
        </p:grpSpPr>
        <p:sp>
          <p:nvSpPr>
            <p:cNvPr id="18" name="Oval 17"/>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Oval 18"/>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 name="Oval 19"/>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1" name="Rectangle 20"/>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6" name="Rectangle 25"/>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8" name="Rectangle 27"/>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30" name="Group 29"/>
          <p:cNvGrpSpPr/>
          <p:nvPr/>
        </p:nvGrpSpPr>
        <p:grpSpPr>
          <a:xfrm>
            <a:off x="1286138" y="2826545"/>
            <a:ext cx="330014" cy="785812"/>
            <a:chOff x="3256444" y="71332"/>
            <a:chExt cx="2854027" cy="6795849"/>
          </a:xfrm>
        </p:grpSpPr>
        <p:sp>
          <p:nvSpPr>
            <p:cNvPr id="31" name="Oval 30"/>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2" name="Oval 31"/>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3" name="Oval 32"/>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4" name="Rectangle 33"/>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7" name="Rectangle 36"/>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9" name="Rectangle 38"/>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1" name="Rectangle 40"/>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43" name="Group 42"/>
          <p:cNvGrpSpPr/>
          <p:nvPr/>
        </p:nvGrpSpPr>
        <p:grpSpPr>
          <a:xfrm>
            <a:off x="955144" y="2831308"/>
            <a:ext cx="330014" cy="785812"/>
            <a:chOff x="3256444" y="71332"/>
            <a:chExt cx="2854027" cy="6795849"/>
          </a:xfrm>
        </p:grpSpPr>
        <p:sp>
          <p:nvSpPr>
            <p:cNvPr id="44" name="Oval 43"/>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5" name="Oval 44"/>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6" name="Oval 45"/>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7" name="Rectangle 46"/>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0" name="Rectangle 49"/>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2" name="Rectangle 51"/>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4" name="Rectangle 53"/>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56" name="Group 55"/>
          <p:cNvGrpSpPr/>
          <p:nvPr/>
        </p:nvGrpSpPr>
        <p:grpSpPr>
          <a:xfrm>
            <a:off x="626531" y="2833689"/>
            <a:ext cx="330014" cy="785812"/>
            <a:chOff x="3256444" y="71332"/>
            <a:chExt cx="2854027" cy="6795849"/>
          </a:xfrm>
          <a:solidFill>
            <a:srgbClr val="171A4B"/>
          </a:solidFill>
        </p:grpSpPr>
        <p:sp>
          <p:nvSpPr>
            <p:cNvPr id="57" name="Oval 56"/>
            <p:cNvSpPr/>
            <p:nvPr/>
          </p:nvSpPr>
          <p:spPr>
            <a:xfrm>
              <a:off x="4114848" y="71332"/>
              <a:ext cx="1051883" cy="1051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8" name="Oval 57"/>
            <p:cNvSpPr/>
            <p:nvPr/>
          </p:nvSpPr>
          <p:spPr>
            <a:xfrm>
              <a:off x="3698477"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9" name="Oval 58"/>
            <p:cNvSpPr/>
            <p:nvPr/>
          </p:nvSpPr>
          <p:spPr>
            <a:xfrm>
              <a:off x="4028692" y="6388062"/>
              <a:ext cx="479118" cy="4791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0" name="Rectangle 59"/>
            <p:cNvSpPr/>
            <p:nvPr/>
          </p:nvSpPr>
          <p:spPr>
            <a:xfrm>
              <a:off x="4028681" y="1379151"/>
              <a:ext cx="1267315" cy="2597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028692" y="3898349"/>
              <a:ext cx="479118"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841408" y="6388066"/>
              <a:ext cx="454591" cy="454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3" name="Rectangle 62"/>
            <p:cNvSpPr/>
            <p:nvPr/>
          </p:nvSpPr>
          <p:spPr>
            <a:xfrm>
              <a:off x="4841408" y="3898349"/>
              <a:ext cx="454591"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001774"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5" name="Rectangle 64"/>
            <p:cNvSpPr/>
            <p:nvPr/>
          </p:nvSpPr>
          <p:spPr>
            <a:xfrm rot="969487">
              <a:off x="3486519" y="1604624"/>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256444" y="297725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7" name="Rectangle 66"/>
            <p:cNvSpPr/>
            <p:nvPr/>
          </p:nvSpPr>
          <p:spPr>
            <a:xfrm rot="20538246">
              <a:off x="5385127" y="1609542"/>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627002" y="294677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69" name="Group 68"/>
          <p:cNvGrpSpPr/>
          <p:nvPr/>
        </p:nvGrpSpPr>
        <p:grpSpPr>
          <a:xfrm>
            <a:off x="1609988" y="3843339"/>
            <a:ext cx="330014" cy="785812"/>
            <a:chOff x="3256444" y="71332"/>
            <a:chExt cx="2854027" cy="6795849"/>
          </a:xfrm>
        </p:grpSpPr>
        <p:sp>
          <p:nvSpPr>
            <p:cNvPr id="70" name="Oval 69"/>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1" name="Oval 70"/>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2" name="Oval 71"/>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3" name="Rectangle 72"/>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6" name="Rectangle 75"/>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8" name="Rectangle 77"/>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0" name="Rectangle 79"/>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82" name="Group 81"/>
          <p:cNvGrpSpPr/>
          <p:nvPr/>
        </p:nvGrpSpPr>
        <p:grpSpPr>
          <a:xfrm>
            <a:off x="1278994" y="3843339"/>
            <a:ext cx="330014" cy="785812"/>
            <a:chOff x="3256444" y="71332"/>
            <a:chExt cx="2854027" cy="6795849"/>
          </a:xfrm>
        </p:grpSpPr>
        <p:sp>
          <p:nvSpPr>
            <p:cNvPr id="83" name="Oval 82"/>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4" name="Oval 83"/>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5" name="Oval 84"/>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6" name="Rectangle 85"/>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9" name="Rectangle 88"/>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1" name="Rectangle 90"/>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3" name="Rectangle 92"/>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95" name="Group 94"/>
          <p:cNvGrpSpPr/>
          <p:nvPr/>
        </p:nvGrpSpPr>
        <p:grpSpPr>
          <a:xfrm>
            <a:off x="948000" y="3848102"/>
            <a:ext cx="330014" cy="785812"/>
            <a:chOff x="3256444" y="71332"/>
            <a:chExt cx="2854027" cy="6795849"/>
          </a:xfrm>
        </p:grpSpPr>
        <p:sp>
          <p:nvSpPr>
            <p:cNvPr id="96" name="Oval 95"/>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7" name="Oval 96"/>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8" name="Oval 97"/>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9" name="Rectangle 98"/>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2" name="Rectangle 101"/>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4" name="Rectangle 103"/>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6" name="Rectangle 105"/>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08" name="Group 107"/>
          <p:cNvGrpSpPr/>
          <p:nvPr/>
        </p:nvGrpSpPr>
        <p:grpSpPr>
          <a:xfrm>
            <a:off x="619387" y="3850483"/>
            <a:ext cx="330014" cy="785812"/>
            <a:chOff x="3256444" y="71332"/>
            <a:chExt cx="2854027" cy="6795849"/>
          </a:xfrm>
          <a:solidFill>
            <a:srgbClr val="171A4B"/>
          </a:solidFill>
        </p:grpSpPr>
        <p:sp>
          <p:nvSpPr>
            <p:cNvPr id="109" name="Oval 108"/>
            <p:cNvSpPr/>
            <p:nvPr/>
          </p:nvSpPr>
          <p:spPr>
            <a:xfrm>
              <a:off x="4114848" y="71332"/>
              <a:ext cx="1051883" cy="1051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0" name="Oval 109"/>
            <p:cNvSpPr/>
            <p:nvPr/>
          </p:nvSpPr>
          <p:spPr>
            <a:xfrm>
              <a:off x="3698477"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1" name="Oval 110"/>
            <p:cNvSpPr/>
            <p:nvPr/>
          </p:nvSpPr>
          <p:spPr>
            <a:xfrm>
              <a:off x="4028692" y="6388062"/>
              <a:ext cx="479118" cy="4791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2" name="Rectangle 111"/>
            <p:cNvSpPr/>
            <p:nvPr/>
          </p:nvSpPr>
          <p:spPr>
            <a:xfrm>
              <a:off x="4028681" y="1379151"/>
              <a:ext cx="1267315" cy="2597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028692" y="3898349"/>
              <a:ext cx="479118"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841408" y="6388066"/>
              <a:ext cx="454591" cy="454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5" name="Rectangle 114"/>
            <p:cNvSpPr/>
            <p:nvPr/>
          </p:nvSpPr>
          <p:spPr>
            <a:xfrm>
              <a:off x="4841408" y="3898349"/>
              <a:ext cx="454591"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001774"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7" name="Rectangle 116"/>
            <p:cNvSpPr/>
            <p:nvPr/>
          </p:nvSpPr>
          <p:spPr>
            <a:xfrm rot="969487">
              <a:off x="3486519" y="1604624"/>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6444" y="297725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9" name="Rectangle 118"/>
            <p:cNvSpPr/>
            <p:nvPr/>
          </p:nvSpPr>
          <p:spPr>
            <a:xfrm rot="20538246">
              <a:off x="5385127" y="1609542"/>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627002" y="294677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21" name="Group 120"/>
          <p:cNvGrpSpPr/>
          <p:nvPr/>
        </p:nvGrpSpPr>
        <p:grpSpPr>
          <a:xfrm>
            <a:off x="1609988" y="4648201"/>
            <a:ext cx="330014" cy="785812"/>
            <a:chOff x="3256444" y="71332"/>
            <a:chExt cx="2854027" cy="6795849"/>
          </a:xfrm>
        </p:grpSpPr>
        <p:sp>
          <p:nvSpPr>
            <p:cNvPr id="122" name="Oval 121"/>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3" name="Oval 122"/>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4" name="Oval 123"/>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5" name="Rectangle 124"/>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8" name="Rectangle 127"/>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0" name="Rectangle 129"/>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2" name="Rectangle 131"/>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34" name="Group 133"/>
          <p:cNvGrpSpPr/>
          <p:nvPr/>
        </p:nvGrpSpPr>
        <p:grpSpPr>
          <a:xfrm>
            <a:off x="1278994" y="4648201"/>
            <a:ext cx="330014" cy="785812"/>
            <a:chOff x="3256444" y="71332"/>
            <a:chExt cx="2854027" cy="6795849"/>
          </a:xfrm>
        </p:grpSpPr>
        <p:sp>
          <p:nvSpPr>
            <p:cNvPr id="135" name="Oval 134"/>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6" name="Oval 135"/>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7" name="Oval 136"/>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8" name="Rectangle 137"/>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1" name="Rectangle 140"/>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3" name="Rectangle 142"/>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5" name="Rectangle 144"/>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47" name="Group 146"/>
          <p:cNvGrpSpPr/>
          <p:nvPr/>
        </p:nvGrpSpPr>
        <p:grpSpPr>
          <a:xfrm>
            <a:off x="948000" y="4652964"/>
            <a:ext cx="330014" cy="785812"/>
            <a:chOff x="3256444" y="71332"/>
            <a:chExt cx="2854027" cy="6795849"/>
          </a:xfrm>
        </p:grpSpPr>
        <p:sp>
          <p:nvSpPr>
            <p:cNvPr id="148" name="Oval 147"/>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9" name="Oval 148"/>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0" name="Oval 149"/>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1" name="Rectangle 150"/>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4" name="Rectangle 153"/>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6" name="Rectangle 155"/>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8" name="Rectangle 157"/>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60" name="Group 159"/>
          <p:cNvGrpSpPr/>
          <p:nvPr/>
        </p:nvGrpSpPr>
        <p:grpSpPr>
          <a:xfrm>
            <a:off x="619387" y="4655345"/>
            <a:ext cx="330014" cy="785812"/>
            <a:chOff x="3256444" y="71332"/>
            <a:chExt cx="2854027" cy="6795849"/>
          </a:xfrm>
          <a:solidFill>
            <a:srgbClr val="007D7D"/>
          </a:solidFill>
        </p:grpSpPr>
        <p:sp>
          <p:nvSpPr>
            <p:cNvPr id="161" name="Oval 160"/>
            <p:cNvSpPr/>
            <p:nvPr/>
          </p:nvSpPr>
          <p:spPr>
            <a:xfrm>
              <a:off x="4114848" y="71332"/>
              <a:ext cx="1051883" cy="1051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2" name="Oval 161"/>
            <p:cNvSpPr/>
            <p:nvPr/>
          </p:nvSpPr>
          <p:spPr>
            <a:xfrm>
              <a:off x="3698477"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3" name="Oval 162"/>
            <p:cNvSpPr/>
            <p:nvPr/>
          </p:nvSpPr>
          <p:spPr>
            <a:xfrm>
              <a:off x="4028692" y="6388062"/>
              <a:ext cx="479118" cy="4791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4" name="Rectangle 163"/>
            <p:cNvSpPr/>
            <p:nvPr/>
          </p:nvSpPr>
          <p:spPr>
            <a:xfrm>
              <a:off x="4028681" y="1379151"/>
              <a:ext cx="1267315" cy="2597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028692" y="3898349"/>
              <a:ext cx="479118"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841408" y="6388066"/>
              <a:ext cx="454591" cy="454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7" name="Rectangle 166"/>
            <p:cNvSpPr/>
            <p:nvPr/>
          </p:nvSpPr>
          <p:spPr>
            <a:xfrm>
              <a:off x="4841408" y="3898349"/>
              <a:ext cx="454591"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001774"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9" name="Rectangle 168"/>
            <p:cNvSpPr/>
            <p:nvPr/>
          </p:nvSpPr>
          <p:spPr>
            <a:xfrm rot="969487">
              <a:off x="3486519" y="1604624"/>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256444" y="297725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1" name="Rectangle 170"/>
            <p:cNvSpPr/>
            <p:nvPr/>
          </p:nvSpPr>
          <p:spPr>
            <a:xfrm rot="20538246">
              <a:off x="5385127" y="1609542"/>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627002" y="294677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73" name="Group 172"/>
          <p:cNvGrpSpPr/>
          <p:nvPr/>
        </p:nvGrpSpPr>
        <p:grpSpPr>
          <a:xfrm>
            <a:off x="1946513" y="2825562"/>
            <a:ext cx="330014" cy="785812"/>
            <a:chOff x="3256444" y="71332"/>
            <a:chExt cx="2854027" cy="6795849"/>
          </a:xfrm>
        </p:grpSpPr>
        <p:sp>
          <p:nvSpPr>
            <p:cNvPr id="174" name="Oval 173"/>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5" name="Oval 174"/>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6" name="Oval 175"/>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7" name="Rectangle 176"/>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0" name="Rectangle 179"/>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2" name="Rectangle 181"/>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4" name="Rectangle 183"/>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86" name="Group 185"/>
          <p:cNvGrpSpPr/>
          <p:nvPr/>
        </p:nvGrpSpPr>
        <p:grpSpPr>
          <a:xfrm>
            <a:off x="1940614" y="3834351"/>
            <a:ext cx="330014" cy="785812"/>
            <a:chOff x="3256444" y="71332"/>
            <a:chExt cx="2854027" cy="6795849"/>
          </a:xfrm>
        </p:grpSpPr>
        <p:sp>
          <p:nvSpPr>
            <p:cNvPr id="187" name="Oval 186"/>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8" name="Oval 187"/>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9" name="Oval 188"/>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0" name="Rectangle 189"/>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3" name="Rectangle 192"/>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5" name="Rectangle 194"/>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7" name="Rectangle 196"/>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99" name="Group 198"/>
          <p:cNvGrpSpPr/>
          <p:nvPr/>
        </p:nvGrpSpPr>
        <p:grpSpPr>
          <a:xfrm>
            <a:off x="1940614" y="4648462"/>
            <a:ext cx="330014" cy="785812"/>
            <a:chOff x="3256444" y="71332"/>
            <a:chExt cx="2854027" cy="6795849"/>
          </a:xfrm>
        </p:grpSpPr>
        <p:sp>
          <p:nvSpPr>
            <p:cNvPr id="200" name="Oval 199"/>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1" name="Oval 200"/>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2" name="Oval 201"/>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3" name="Rectangle 202"/>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6" name="Rectangle 205"/>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8" name="Rectangle 207"/>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10" name="Rectangle 209"/>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212" name="Rectangle 211"/>
          <p:cNvSpPr/>
          <p:nvPr/>
        </p:nvSpPr>
        <p:spPr>
          <a:xfrm>
            <a:off x="274221" y="2502060"/>
            <a:ext cx="8763000" cy="55364"/>
          </a:xfrm>
          <a:prstGeom prst="rect">
            <a:avLst/>
          </a:prstGeom>
          <a:gradFill flip="none" rotWithShape="1">
            <a:gsLst>
              <a:gs pos="100000">
                <a:schemeClr val="accent1">
                  <a:lumMod val="0"/>
                  <a:lumOff val="100000"/>
                  <a:alpha val="0"/>
                </a:schemeClr>
              </a:gs>
              <a:gs pos="0">
                <a:srgbClr val="003366"/>
              </a:gs>
              <a:gs pos="70000">
                <a:srgbClr val="003366"/>
              </a:gs>
            </a:gsLst>
            <a:path path="circle">
              <a:fillToRect l="50000" t="-80000" r="50000" b="180000"/>
            </a:path>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3" name="Picture 2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00" y="990426"/>
            <a:ext cx="1366271" cy="1327234"/>
          </a:xfrm>
          <a:prstGeom prst="rect">
            <a:avLst/>
          </a:prstGeom>
        </p:spPr>
      </p:pic>
    </p:spTree>
    <p:extLst>
      <p:ext uri="{BB962C8B-B14F-4D97-AF65-F5344CB8AC3E}">
        <p14:creationId xmlns:p14="http://schemas.microsoft.com/office/powerpoint/2010/main" val="346854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18" r="2996"/>
          <a:stretch/>
        </p:blipFill>
        <p:spPr>
          <a:xfrm>
            <a:off x="1" y="1"/>
            <a:ext cx="9144000" cy="6858000"/>
          </a:xfrm>
          <a:prstGeom prst="rect">
            <a:avLst/>
          </a:prstGeom>
        </p:spPr>
      </p:pic>
      <p:sp>
        <p:nvSpPr>
          <p:cNvPr id="3" name="AutoShape 4"/>
          <p:cNvSpPr>
            <a:spLocks noChangeArrowheads="1"/>
          </p:cNvSpPr>
          <p:nvPr/>
        </p:nvSpPr>
        <p:spPr bwMode="auto">
          <a:xfrm rot="8965870">
            <a:off x="2625785" y="871037"/>
            <a:ext cx="1447800" cy="388668"/>
          </a:xfrm>
          <a:prstGeom prst="rightArrow">
            <a:avLst>
              <a:gd name="adj1" fmla="val 50000"/>
              <a:gd name="adj2" fmla="val 95000"/>
            </a:avLst>
          </a:prstGeom>
          <a:solidFill>
            <a:schemeClr val="accent2">
              <a:lumMod val="75000"/>
            </a:schemeClr>
          </a:solidFill>
          <a:ln w="12700">
            <a:solidFill>
              <a:schemeClr val="tx2"/>
            </a:solidFill>
            <a:miter lim="800000"/>
            <a:headEnd type="none" w="sm" len="sm"/>
            <a:tailEnd type="none" w="sm" len="sm"/>
          </a:ln>
        </p:spPr>
        <p:txBody>
          <a:bodyPr wrap="none" anchor="ctr"/>
          <a:lstStyle/>
          <a:p>
            <a:endParaRPr lang="en-US" sz="2000" b="1" dirty="0">
              <a:latin typeface="Arial" charset="0"/>
            </a:endParaRPr>
          </a:p>
        </p:txBody>
      </p:sp>
      <p:sp>
        <p:nvSpPr>
          <p:cNvPr id="4" name="AutoShape 4"/>
          <p:cNvSpPr>
            <a:spLocks noChangeArrowheads="1"/>
          </p:cNvSpPr>
          <p:nvPr/>
        </p:nvSpPr>
        <p:spPr bwMode="auto">
          <a:xfrm rot="8810321">
            <a:off x="5575462" y="1018521"/>
            <a:ext cx="1447800" cy="388668"/>
          </a:xfrm>
          <a:prstGeom prst="rightArrow">
            <a:avLst>
              <a:gd name="adj1" fmla="val 50000"/>
              <a:gd name="adj2" fmla="val 95000"/>
            </a:avLst>
          </a:prstGeom>
          <a:solidFill>
            <a:schemeClr val="accent2">
              <a:lumMod val="75000"/>
            </a:schemeClr>
          </a:solidFill>
          <a:ln w="12700">
            <a:solidFill>
              <a:schemeClr val="tx2"/>
            </a:solidFill>
            <a:miter lim="800000"/>
            <a:headEnd type="none" w="sm" len="sm"/>
            <a:tailEnd type="none" w="sm" len="sm"/>
          </a:ln>
        </p:spPr>
        <p:txBody>
          <a:bodyPr wrap="none" anchor="ctr"/>
          <a:lstStyle/>
          <a:p>
            <a:endParaRPr lang="en-US" sz="2000" b="1" dirty="0">
              <a:latin typeface="Arial" charset="0"/>
            </a:endParaRPr>
          </a:p>
        </p:txBody>
      </p:sp>
    </p:spTree>
    <p:extLst>
      <p:ext uri="{BB962C8B-B14F-4D97-AF65-F5344CB8AC3E}">
        <p14:creationId xmlns:p14="http://schemas.microsoft.com/office/powerpoint/2010/main" val="4256298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35" y="962759"/>
            <a:ext cx="9178635" cy="646331"/>
          </a:xfrm>
          <a:prstGeom prst="rect">
            <a:avLst/>
          </a:prstGeom>
          <a:noFill/>
          <a:ln>
            <a:noFill/>
          </a:ln>
        </p:spPr>
        <p:txBody>
          <a:bodyPr wrap="square" rtlCol="0">
            <a:spAutoFit/>
          </a:bodyPr>
          <a:lstStyle/>
          <a:p>
            <a:pPr algn="ctr"/>
            <a:r>
              <a:rPr lang="en-US" sz="3600" b="1" i="1" dirty="0">
                <a:solidFill>
                  <a:srgbClr val="003366"/>
                </a:solidFill>
                <a:latin typeface="Book Antiqua" panose="02040602050305030304" pitchFamily="18" charset="0"/>
              </a:rPr>
              <a:t>Social Security Disability Insurance (SSDI</a:t>
            </a:r>
            <a:r>
              <a:rPr lang="en-US" sz="3600" b="1" dirty="0">
                <a:solidFill>
                  <a:srgbClr val="003366"/>
                </a:solidFill>
                <a:latin typeface="Book Antiqua" panose="02040602050305030304" pitchFamily="18" charset="0"/>
              </a:rPr>
              <a:t>)</a:t>
            </a:r>
          </a:p>
        </p:txBody>
      </p:sp>
      <p:sp>
        <p:nvSpPr>
          <p:cNvPr id="5" name="TextBox 4"/>
          <p:cNvSpPr txBox="1"/>
          <p:nvPr/>
        </p:nvSpPr>
        <p:spPr>
          <a:xfrm>
            <a:off x="325582" y="1774085"/>
            <a:ext cx="8458200" cy="3785652"/>
          </a:xfrm>
          <a:prstGeom prst="rect">
            <a:avLst/>
          </a:prstGeom>
          <a:noFill/>
        </p:spPr>
        <p:txBody>
          <a:bodyPr wrap="square" rtlCol="0">
            <a:spAutoFit/>
          </a:bodyPr>
          <a:lstStyle/>
          <a:p>
            <a:pPr algn="ctr"/>
            <a:r>
              <a:rPr lang="en-US" sz="2400" b="1" dirty="0" smtClean="0"/>
              <a:t>People </a:t>
            </a:r>
            <a:r>
              <a:rPr lang="en-US" sz="2400" b="1" dirty="0"/>
              <a:t>who are no longer able to perform substantial work activity may qualify if they</a:t>
            </a:r>
            <a:r>
              <a:rPr lang="en-US" sz="2400" b="1" dirty="0" smtClean="0"/>
              <a:t>:</a:t>
            </a:r>
          </a:p>
          <a:p>
            <a:endParaRPr lang="en-US" sz="2400" b="1" dirty="0"/>
          </a:p>
          <a:p>
            <a:pPr marL="342900" lvl="0" indent="-342900">
              <a:buClr>
                <a:srgbClr val="C00000"/>
              </a:buClr>
              <a:buFont typeface="Wingdings" panose="05000000000000000000" pitchFamily="2" charset="2"/>
              <a:buChar char="q"/>
            </a:pPr>
            <a:r>
              <a:rPr lang="en-US" sz="2400" b="1" dirty="0"/>
              <a:t>have a medical condition that’s expected to last at least one year or result in death,</a:t>
            </a:r>
          </a:p>
          <a:p>
            <a:pPr marL="342900" lvl="0" indent="-342900">
              <a:buClr>
                <a:srgbClr val="C00000"/>
              </a:buClr>
              <a:buFont typeface="Wingdings" panose="05000000000000000000" pitchFamily="2" charset="2"/>
              <a:buChar char="q"/>
            </a:pPr>
            <a:r>
              <a:rPr lang="en-US" sz="2400" b="1" dirty="0"/>
              <a:t>are younger than full retirement age (FRA) and earn less than the substantial gainful activity (SGA) limit,</a:t>
            </a:r>
          </a:p>
          <a:p>
            <a:pPr marL="342900" lvl="0" indent="-342900">
              <a:buClr>
                <a:srgbClr val="C00000"/>
              </a:buClr>
              <a:buFont typeface="Wingdings" panose="05000000000000000000" pitchFamily="2" charset="2"/>
              <a:buChar char="q"/>
            </a:pPr>
            <a:r>
              <a:rPr lang="en-US" sz="2400" b="1" dirty="0"/>
              <a:t>are blind and at least age 55 for certain individuals, </a:t>
            </a:r>
            <a:r>
              <a:rPr lang="en-US" sz="2400" b="1" dirty="0" smtClean="0">
                <a:solidFill>
                  <a:srgbClr val="C00000"/>
                </a:solidFill>
              </a:rPr>
              <a:t>and</a:t>
            </a:r>
            <a:endParaRPr lang="en-US" sz="2400" b="1" dirty="0">
              <a:solidFill>
                <a:srgbClr val="C00000"/>
              </a:solidFill>
            </a:endParaRPr>
          </a:p>
          <a:p>
            <a:pPr marL="342900" lvl="0" indent="-342900">
              <a:buClr>
                <a:srgbClr val="C00000"/>
              </a:buClr>
              <a:buFont typeface="Wingdings" panose="05000000000000000000" pitchFamily="2" charset="2"/>
              <a:buChar char="q"/>
            </a:pPr>
            <a:r>
              <a:rPr lang="en-US" sz="2400" b="1" dirty="0"/>
              <a:t> </a:t>
            </a:r>
            <a:r>
              <a:rPr lang="en-US" sz="2400" b="1" dirty="0" smtClean="0"/>
              <a:t>have </a:t>
            </a:r>
            <a:r>
              <a:rPr lang="en-US" sz="2400" b="1" dirty="0"/>
              <a:t>earned a certain number of work credits.</a:t>
            </a:r>
          </a:p>
        </p:txBody>
      </p:sp>
    </p:spTree>
    <p:extLst>
      <p:ext uri="{BB962C8B-B14F-4D97-AF65-F5344CB8AC3E}">
        <p14:creationId xmlns:p14="http://schemas.microsoft.com/office/powerpoint/2010/main" val="8564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33400" y="914400"/>
            <a:ext cx="7848600" cy="4401205"/>
          </a:xfrm>
          <a:prstGeom prst="rect">
            <a:avLst/>
          </a:prstGeom>
          <a:noFill/>
          <a:ln w="9525" algn="ctr">
            <a:noFill/>
            <a:miter lim="800000"/>
            <a:headEnd/>
            <a:tailEnd/>
          </a:ln>
          <a:effectLst/>
        </p:spPr>
        <p:txBody>
          <a:bodyPr wrap="square">
            <a:spAutoFit/>
          </a:bodyPr>
          <a:lstStyle/>
          <a:p>
            <a:pPr>
              <a:spcBef>
                <a:spcPct val="20000"/>
              </a:spcBef>
              <a:tabLst>
                <a:tab pos="233363" algn="l"/>
                <a:tab pos="625475" algn="l"/>
              </a:tabLst>
            </a:pPr>
            <a:r>
              <a:rPr lang="en-US" altLang="zh-CN" sz="2800" b="1" dirty="0">
                <a:ea typeface="宋体" pitchFamily="2" charset="-122"/>
              </a:rPr>
              <a:t>A</a:t>
            </a:r>
            <a:r>
              <a:rPr lang="en-US" altLang="zh-CN" sz="2800" b="1" dirty="0" smtClean="0">
                <a:ea typeface="宋体" pitchFamily="2" charset="-122"/>
              </a:rPr>
              <a:t>mount </a:t>
            </a:r>
            <a:r>
              <a:rPr lang="en-US" altLang="zh-CN" sz="2800" b="1" dirty="0">
                <a:ea typeface="宋体" pitchFamily="2" charset="-122"/>
              </a:rPr>
              <a:t>of work you need depends </a:t>
            </a:r>
            <a:r>
              <a:rPr lang="en-US" altLang="zh-CN" sz="2800" b="1" dirty="0" smtClean="0">
                <a:ea typeface="宋体" pitchFamily="2" charset="-122"/>
              </a:rPr>
              <a:t>age  </a:t>
            </a:r>
            <a:endParaRPr lang="en-US" sz="2800" b="1" dirty="0"/>
          </a:p>
          <a:p>
            <a:pPr>
              <a:spcBef>
                <a:spcPct val="20000"/>
              </a:spcBef>
              <a:tabLst>
                <a:tab pos="233363" algn="l"/>
                <a:tab pos="625475" algn="l"/>
              </a:tabLst>
            </a:pPr>
            <a:r>
              <a:rPr lang="en-US" sz="2800" b="1" dirty="0"/>
              <a:t>	— 1-1/2 years of work in a three-year </a:t>
            </a:r>
            <a:br>
              <a:rPr lang="en-US" sz="2800" b="1" dirty="0"/>
            </a:br>
            <a:r>
              <a:rPr lang="en-US" sz="2800" b="1" dirty="0"/>
              <a:t>		</a:t>
            </a:r>
            <a:r>
              <a:rPr lang="en-US" sz="2800" b="1" dirty="0" smtClean="0"/>
              <a:t>	period </a:t>
            </a:r>
            <a:r>
              <a:rPr lang="en-US" sz="2800" b="1" dirty="0"/>
              <a:t>before becoming disabled</a:t>
            </a:r>
          </a:p>
          <a:p>
            <a:pPr marL="114300" lvl="1">
              <a:spcBef>
                <a:spcPct val="20000"/>
              </a:spcBef>
              <a:buClr>
                <a:srgbClr val="A8C0F6"/>
              </a:buClr>
              <a:tabLst>
                <a:tab pos="233363" algn="l"/>
                <a:tab pos="625475" algn="l"/>
              </a:tabLst>
            </a:pPr>
            <a:r>
              <a:rPr lang="en-US" sz="2800" b="1" dirty="0" smtClean="0"/>
              <a:t>Age </a:t>
            </a:r>
            <a:r>
              <a:rPr lang="en-US" sz="2800" b="1" dirty="0"/>
              <a:t>24-31</a:t>
            </a:r>
          </a:p>
          <a:p>
            <a:pPr marL="114300" lvl="1">
              <a:spcBef>
                <a:spcPct val="20000"/>
              </a:spcBef>
              <a:tabLst>
                <a:tab pos="233363" algn="l"/>
                <a:tab pos="625475" algn="l"/>
              </a:tabLst>
            </a:pPr>
            <a:r>
              <a:rPr lang="en-US" sz="2800" b="1" dirty="0"/>
              <a:t>	— work during half the time between age </a:t>
            </a:r>
            <a:br>
              <a:rPr lang="en-US" sz="2800" b="1" dirty="0"/>
            </a:br>
            <a:r>
              <a:rPr lang="en-US" sz="2800" b="1" dirty="0"/>
              <a:t>		</a:t>
            </a:r>
            <a:r>
              <a:rPr lang="en-US" sz="2800" b="1" dirty="0" smtClean="0"/>
              <a:t>	21 </a:t>
            </a:r>
            <a:r>
              <a:rPr lang="en-US" sz="2800" b="1" dirty="0"/>
              <a:t>and the time the disability began</a:t>
            </a:r>
          </a:p>
          <a:p>
            <a:pPr marL="114300" lvl="1">
              <a:spcBef>
                <a:spcPct val="20000"/>
              </a:spcBef>
              <a:buClr>
                <a:srgbClr val="A8C0F6"/>
              </a:buClr>
              <a:tabLst>
                <a:tab pos="233363" algn="l"/>
                <a:tab pos="625475" algn="l"/>
              </a:tabLst>
            </a:pPr>
            <a:r>
              <a:rPr lang="en-US" sz="2800" b="1" dirty="0" smtClean="0"/>
              <a:t>Age </a:t>
            </a:r>
            <a:r>
              <a:rPr lang="en-US" sz="2800" b="1" dirty="0"/>
              <a:t>31 or older</a:t>
            </a:r>
          </a:p>
          <a:p>
            <a:pPr marL="114300" lvl="1">
              <a:spcBef>
                <a:spcPct val="20000"/>
              </a:spcBef>
              <a:tabLst>
                <a:tab pos="233363" algn="l"/>
                <a:tab pos="625475" algn="l"/>
              </a:tabLst>
            </a:pPr>
            <a:r>
              <a:rPr lang="en-US" sz="2800" b="1" dirty="0"/>
              <a:t>	— work during five out of the 10 years 			</a:t>
            </a:r>
            <a:r>
              <a:rPr lang="en-US" sz="2800" b="1" dirty="0" smtClean="0"/>
              <a:t>		before </a:t>
            </a:r>
            <a:r>
              <a:rPr lang="en-US" sz="2800" b="1" dirty="0"/>
              <a:t>the disability began</a:t>
            </a:r>
            <a:r>
              <a:rPr lang="en-US" sz="2800" b="1" i="1" dirty="0"/>
              <a:t>   </a:t>
            </a:r>
          </a:p>
        </p:txBody>
      </p:sp>
      <p:sp>
        <p:nvSpPr>
          <p:cNvPr id="67587" name="Rectangle 3"/>
          <p:cNvSpPr>
            <a:spLocks noChangeArrowheads="1"/>
          </p:cNvSpPr>
          <p:nvPr/>
        </p:nvSpPr>
        <p:spPr bwMode="auto">
          <a:xfrm>
            <a:off x="0" y="228600"/>
            <a:ext cx="8915400" cy="685800"/>
          </a:xfrm>
          <a:prstGeom prst="rect">
            <a:avLst/>
          </a:prstGeom>
          <a:noFill/>
          <a:ln w="9525">
            <a:noFill/>
            <a:miter lim="800000"/>
            <a:headEnd/>
            <a:tailEnd/>
          </a:ln>
        </p:spPr>
        <p:txBody>
          <a:bodyPr/>
          <a:lstStyle/>
          <a:p>
            <a:pPr algn="ctr"/>
            <a:r>
              <a:rPr lang="en-US" sz="4000" b="1" i="1" dirty="0">
                <a:latin typeface="Book Antiqua" panose="02040602050305030304" pitchFamily="18" charset="0"/>
              </a:rPr>
              <a:t>Work Requirements</a:t>
            </a:r>
          </a:p>
        </p:txBody>
      </p:sp>
    </p:spTree>
    <p:extLst>
      <p:ext uri="{BB962C8B-B14F-4D97-AF65-F5344CB8AC3E}">
        <p14:creationId xmlns:p14="http://schemas.microsoft.com/office/powerpoint/2010/main" val="243918710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 y="1011116"/>
            <a:ext cx="9144000"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smtClean="0">
                <a:ln>
                  <a:noFill/>
                </a:ln>
                <a:solidFill>
                  <a:srgbClr val="003366"/>
                </a:solidFill>
                <a:effectLst/>
                <a:uLnTx/>
                <a:uFillTx/>
                <a:latin typeface="Book Antiqua" panose="02040602050305030304" pitchFamily="18" charset="0"/>
              </a:rPr>
              <a:t>Supplemental Security Income (SSI</a:t>
            </a:r>
            <a:r>
              <a:rPr kumimoji="0" lang="en-US" sz="3600" b="1" i="0" u="none" strike="noStrike" kern="1200" cap="none" spc="0" normalizeH="0" baseline="0" noProof="0" dirty="0" smtClean="0">
                <a:ln>
                  <a:noFill/>
                </a:ln>
                <a:solidFill>
                  <a:srgbClr val="003366"/>
                </a:solidFill>
                <a:effectLst/>
                <a:uLnTx/>
                <a:uFillTx/>
                <a:latin typeface="Times"/>
                <a:ea typeface="+mn-ea"/>
                <a:cs typeface="+mn-cs"/>
              </a:rPr>
              <a:t>)</a:t>
            </a:r>
            <a:endParaRPr kumimoji="0" lang="en-US" sz="3600" b="1" i="0" u="none" strike="noStrike" kern="1200" cap="none" spc="0" normalizeH="0" baseline="0" noProof="0" dirty="0">
              <a:ln>
                <a:noFill/>
              </a:ln>
              <a:solidFill>
                <a:srgbClr val="003366"/>
              </a:solidFill>
              <a:effectLst/>
              <a:uLnTx/>
              <a:uFillTx/>
              <a:latin typeface="Times"/>
              <a:ea typeface="+mn-ea"/>
              <a:cs typeface="+mn-cs"/>
            </a:endParaRPr>
          </a:p>
        </p:txBody>
      </p:sp>
      <p:sp>
        <p:nvSpPr>
          <p:cNvPr id="5" name="TextBox 4"/>
          <p:cNvSpPr txBox="1"/>
          <p:nvPr/>
        </p:nvSpPr>
        <p:spPr>
          <a:xfrm>
            <a:off x="221226" y="1888309"/>
            <a:ext cx="8922774"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3366"/>
                </a:solidFill>
                <a:latin typeface="Helvetica"/>
              </a:rPr>
              <a:t>A</a:t>
            </a:r>
            <a:r>
              <a:rPr kumimoji="0" lang="en-US" sz="3200" b="1" i="0" u="none" strike="noStrike" kern="1200" cap="none" spc="0" normalizeH="0" baseline="0" noProof="0" dirty="0" smtClean="0">
                <a:ln>
                  <a:noFill/>
                </a:ln>
                <a:solidFill>
                  <a:srgbClr val="003366"/>
                </a:solidFill>
                <a:effectLst/>
                <a:uLnTx/>
                <a:uFillTx/>
                <a:latin typeface="Helvetica"/>
              </a:rPr>
              <a:t> federal program that provides monthly 	payments to people who have limited 	income and few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003366"/>
              </a:solidFill>
              <a:effectLst/>
              <a:uLnTx/>
              <a:uFillTx/>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Helvetica"/>
              </a:rPr>
              <a:t>People who are 65 or older, as well as for 	those of any age, including children, 	who are blind or who have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366"/>
              </a:solidFill>
              <a:effectLst/>
              <a:uLnTx/>
              <a:uFillTx/>
              <a:latin typeface="Helvetica"/>
              <a:ea typeface="+mn-ea"/>
              <a:cs typeface="+mn-cs"/>
            </a:endParaRPr>
          </a:p>
        </p:txBody>
      </p:sp>
    </p:spTree>
    <p:extLst>
      <p:ext uri="{BB962C8B-B14F-4D97-AF65-F5344CB8AC3E}">
        <p14:creationId xmlns:p14="http://schemas.microsoft.com/office/powerpoint/2010/main" val="28692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8356068"/>
              </p:ext>
            </p:extLst>
          </p:nvPr>
        </p:nvGraphicFramePr>
        <p:xfrm>
          <a:off x="0" y="808182"/>
          <a:ext cx="9144000" cy="6049817"/>
        </p:xfrm>
        <a:graphic>
          <a:graphicData uri="http://schemas.openxmlformats.org/drawingml/2006/table">
            <a:tbl>
              <a:tblPr firstRow="1" bandRow="1">
                <a:tableStyleId>{69CF1AB2-1976-4502-BF36-3FF5EA218861}</a:tableStyleId>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430233">
                <a:tc>
                  <a:txBody>
                    <a:bodyPr/>
                    <a:lstStyle/>
                    <a:p>
                      <a:r>
                        <a:rPr lang="en-US" sz="1800" b="1" i="1" dirty="0" smtClean="0"/>
                        <a:t>Social</a:t>
                      </a:r>
                      <a:r>
                        <a:rPr lang="en-US" sz="1800" b="1" i="1" baseline="0" dirty="0" smtClean="0"/>
                        <a:t> Security Disability Insurance </a:t>
                      </a:r>
                      <a:endParaRPr lang="en-US" sz="1800" b="0" i="1" dirty="0"/>
                    </a:p>
                  </a:txBody>
                  <a:tcPr/>
                </a:tc>
                <a:tc>
                  <a:txBody>
                    <a:bodyPr/>
                    <a:lstStyle/>
                    <a:p>
                      <a:r>
                        <a:rPr lang="en-US" sz="1800" b="1" i="1" dirty="0" smtClean="0"/>
                        <a:t>Supplemental</a:t>
                      </a:r>
                      <a:r>
                        <a:rPr lang="en-US" sz="1800" b="1" i="1" baseline="0" dirty="0" smtClean="0"/>
                        <a:t> Security Income </a:t>
                      </a:r>
                      <a:endParaRPr lang="en-US" sz="1800" b="0" i="1" dirty="0"/>
                    </a:p>
                  </a:txBody>
                  <a:tcPr/>
                </a:tc>
                <a:extLst>
                  <a:ext uri="{0D108BD9-81ED-4DB2-BD59-A6C34878D82A}">
                    <a16:rowId xmlns="" xmlns:a16="http://schemas.microsoft.com/office/drawing/2014/main" val="10000"/>
                  </a:ext>
                </a:extLst>
              </a:tr>
              <a:tr h="1720934">
                <a:tc>
                  <a:txBody>
                    <a:bodyPr/>
                    <a:lstStyle/>
                    <a:p>
                      <a:r>
                        <a:rPr lang="en-US" sz="2000" b="1" baseline="0" dirty="0" smtClean="0"/>
                        <a:t>P</a:t>
                      </a:r>
                      <a:r>
                        <a:rPr lang="en-US" sz="2000" b="1" dirty="0" smtClean="0"/>
                        <a:t>ayments</a:t>
                      </a:r>
                      <a:r>
                        <a:rPr lang="en-US" sz="2000" b="1" baseline="0" dirty="0" smtClean="0"/>
                        <a:t> come from the Social Security trust funds and are based on a person’s earnings.</a:t>
                      </a:r>
                      <a:endParaRPr lang="en-US" sz="2000" b="1" dirty="0"/>
                    </a:p>
                  </a:txBody>
                  <a:tcPr/>
                </a:tc>
                <a:tc>
                  <a:txBody>
                    <a:bodyPr/>
                    <a:lstStyle/>
                    <a:p>
                      <a:r>
                        <a:rPr lang="en-US" sz="2000" b="1" baseline="0" dirty="0" smtClean="0"/>
                        <a:t>P</a:t>
                      </a:r>
                      <a:r>
                        <a:rPr lang="en-US" sz="2000" b="1" dirty="0" smtClean="0"/>
                        <a:t>ayments come from the general treasury fund,</a:t>
                      </a:r>
                      <a:r>
                        <a:rPr lang="en-US" sz="2000" b="1" baseline="0" dirty="0" smtClean="0"/>
                        <a:t> NOT the Social Security trust funds. SSI payments are not based on a person’s earnings.</a:t>
                      </a:r>
                      <a:endParaRPr lang="en-US" sz="2000" b="1" dirty="0"/>
                    </a:p>
                  </a:txBody>
                  <a:tcPr/>
                </a:tc>
                <a:extLst>
                  <a:ext uri="{0D108BD9-81ED-4DB2-BD59-A6C34878D82A}">
                    <a16:rowId xmlns="" xmlns:a16="http://schemas.microsoft.com/office/drawing/2014/main" val="10001"/>
                  </a:ext>
                </a:extLst>
              </a:tr>
              <a:tr h="1125831">
                <a:tc>
                  <a:txBody>
                    <a:bodyPr/>
                    <a:lstStyle/>
                    <a:p>
                      <a:r>
                        <a:rPr lang="en-US" sz="2000" b="1" dirty="0" smtClean="0"/>
                        <a:t>An insurance that workers earn by paying Social</a:t>
                      </a:r>
                      <a:r>
                        <a:rPr lang="en-US" sz="2000" b="1" baseline="0" dirty="0" smtClean="0"/>
                        <a:t> Security taxes on their wages.</a:t>
                      </a:r>
                      <a:endParaRPr lang="en-US" sz="2000" b="1" dirty="0"/>
                    </a:p>
                  </a:txBody>
                  <a:tcPr/>
                </a:tc>
                <a:tc>
                  <a:txBody>
                    <a:bodyPr/>
                    <a:lstStyle/>
                    <a:p>
                      <a:r>
                        <a:rPr lang="en-US" sz="2000" b="1" dirty="0" smtClean="0"/>
                        <a:t>A needs-based public</a:t>
                      </a:r>
                      <a:r>
                        <a:rPr lang="en-US" sz="2000" b="1" baseline="0" dirty="0" smtClean="0"/>
                        <a:t> assistance program that does not require a person to have work history.</a:t>
                      </a:r>
                      <a:endParaRPr lang="en-US" sz="2000" b="1" dirty="0"/>
                    </a:p>
                  </a:txBody>
                  <a:tcPr/>
                </a:tc>
                <a:extLst>
                  <a:ext uri="{0D108BD9-81ED-4DB2-BD59-A6C34878D82A}">
                    <a16:rowId xmlns="" xmlns:a16="http://schemas.microsoft.com/office/drawing/2014/main" val="10002"/>
                  </a:ext>
                </a:extLst>
              </a:tr>
              <a:tr h="1398259">
                <a:tc>
                  <a:txBody>
                    <a:bodyPr/>
                    <a:lstStyle/>
                    <a:p>
                      <a:pPr algn="l"/>
                      <a:r>
                        <a:rPr lang="en-US" sz="2000" b="1" dirty="0" smtClean="0"/>
                        <a:t>Pays benefits to disabled individuals who are unable to work, regardless of their income and resources.</a:t>
                      </a:r>
                      <a:endParaRPr lang="en-US" sz="2000" b="1" dirty="0"/>
                    </a:p>
                  </a:txBody>
                  <a:tcPr/>
                </a:tc>
                <a:tc>
                  <a:txBody>
                    <a:bodyPr/>
                    <a:lstStyle/>
                    <a:p>
                      <a:r>
                        <a:rPr lang="en-US" sz="2000" b="1" dirty="0" smtClean="0"/>
                        <a:t>Pays disabled individuals who are unable to work AND have limited income and resources.</a:t>
                      </a:r>
                      <a:endParaRPr lang="en-US" sz="2000" b="1" dirty="0"/>
                    </a:p>
                  </a:txBody>
                  <a:tcPr/>
                </a:tc>
                <a:extLst>
                  <a:ext uri="{0D108BD9-81ED-4DB2-BD59-A6C34878D82A}">
                    <a16:rowId xmlns="" xmlns:a16="http://schemas.microsoft.com/office/drawing/2014/main" val="10003"/>
                  </a:ext>
                </a:extLst>
              </a:tr>
              <a:tr h="1374560">
                <a:tc>
                  <a:txBody>
                    <a:bodyPr/>
                    <a:lstStyle/>
                    <a:p>
                      <a:pPr algn="l"/>
                      <a:r>
                        <a:rPr lang="en-US" sz="2000" b="1" dirty="0" smtClean="0">
                          <a:solidFill>
                            <a:schemeClr val="tx1"/>
                          </a:solidFill>
                          <a:effectLst/>
                          <a:latin typeface="+mn-lt"/>
                        </a:rPr>
                        <a:t>Benefits for workers and for adults disabled since childhood. Must meet insured status requirements.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Benefits for children and adults in financial need. Must have limited income</a:t>
                      </a:r>
                      <a:r>
                        <a:rPr lang="en-US" sz="2000" b="1" baseline="0" dirty="0" smtClean="0">
                          <a:solidFill>
                            <a:schemeClr val="tx1"/>
                          </a:solidFill>
                        </a:rPr>
                        <a:t> and limited resources.</a:t>
                      </a:r>
                      <a:endParaRPr lang="en-US" sz="2000" b="1" dirty="0" smtClean="0">
                        <a:solidFill>
                          <a:schemeClr val="tx1"/>
                        </a:solidFill>
                      </a:endParaRPr>
                    </a:p>
                  </a:txBody>
                  <a:tcPr/>
                </a:tc>
                <a:extLst>
                  <a:ext uri="{0D108BD9-81ED-4DB2-BD59-A6C34878D82A}">
                    <a16:rowId xmlns="" xmlns:a16="http://schemas.microsoft.com/office/drawing/2014/main" val="10004"/>
                  </a:ext>
                </a:extLst>
              </a:tr>
            </a:tbl>
          </a:graphicData>
        </a:graphic>
      </p:graphicFrame>
      <p:sp>
        <p:nvSpPr>
          <p:cNvPr id="4" name="Rectangle 3"/>
          <p:cNvSpPr/>
          <p:nvPr/>
        </p:nvSpPr>
        <p:spPr>
          <a:xfrm>
            <a:off x="3081720" y="0"/>
            <a:ext cx="3023585" cy="707886"/>
          </a:xfrm>
          <a:prstGeom prst="rect">
            <a:avLst/>
          </a:prstGeom>
        </p:spPr>
        <p:txBody>
          <a:bodyPr wrap="none">
            <a:spAutoFit/>
          </a:bodyPr>
          <a:lstStyle/>
          <a:p>
            <a:pPr algn="ctr"/>
            <a:r>
              <a:rPr lang="en-US" sz="4000" b="1" i="1" dirty="0">
                <a:latin typeface="Book Antiqua" panose="02040602050305030304" pitchFamily="18" charset="0"/>
              </a:rPr>
              <a:t>SSDI vs. SSI</a:t>
            </a:r>
          </a:p>
        </p:txBody>
      </p:sp>
    </p:spTree>
    <p:extLst>
      <p:ext uri="{BB962C8B-B14F-4D97-AF65-F5344CB8AC3E}">
        <p14:creationId xmlns:p14="http://schemas.microsoft.com/office/powerpoint/2010/main" val="301147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987" y="1640820"/>
            <a:ext cx="8804787" cy="3939540"/>
          </a:xfrm>
          <a:prstGeom prst="rect">
            <a:avLst/>
          </a:prstGeom>
          <a:noFill/>
        </p:spPr>
        <p:txBody>
          <a:bodyPr wrap="square" rtlCol="0">
            <a:spAutoFit/>
          </a:bodyPr>
          <a:lstStyle/>
          <a:p>
            <a:pPr algn="ctr">
              <a:spcAft>
                <a:spcPts val="1200"/>
              </a:spcAft>
            </a:pPr>
            <a:r>
              <a:rPr lang="en-US" sz="2400" i="1" dirty="0" smtClean="0"/>
              <a:t>Also known as “The Social Security Blue Book”</a:t>
            </a:r>
          </a:p>
          <a:p>
            <a:pPr marL="800100" lvl="1" indent="-342900">
              <a:buClr>
                <a:srgbClr val="C00000"/>
              </a:buClr>
              <a:buFont typeface="Wingdings" panose="05000000000000000000" pitchFamily="2" charset="2"/>
              <a:buChar char="q"/>
            </a:pPr>
            <a:r>
              <a:rPr lang="en-US" sz="2400" b="1" dirty="0" smtClean="0"/>
              <a:t>Provides physicians and other health professionals with an understanding of the disability programs </a:t>
            </a:r>
          </a:p>
          <a:p>
            <a:pPr marL="342900" indent="-342900">
              <a:buClr>
                <a:srgbClr val="C00000"/>
              </a:buClr>
              <a:buFont typeface="Wingdings" panose="05000000000000000000" pitchFamily="2" charset="2"/>
              <a:buChar char="q"/>
            </a:pPr>
            <a:endParaRPr lang="en-US" sz="2400" b="1" dirty="0" smtClean="0"/>
          </a:p>
          <a:p>
            <a:pPr marL="800100" lvl="1" indent="-342900">
              <a:buClr>
                <a:srgbClr val="C00000"/>
              </a:buClr>
              <a:buFont typeface="Wingdings" panose="05000000000000000000" pitchFamily="2" charset="2"/>
              <a:buChar char="q"/>
            </a:pPr>
            <a:r>
              <a:rPr lang="en-US" sz="2400" b="1" dirty="0"/>
              <a:t>P</a:t>
            </a:r>
            <a:r>
              <a:rPr lang="en-US" sz="2400" b="1" dirty="0" smtClean="0"/>
              <a:t>rovides information to help health professionals make sound and prompt determinations and decisions on disability claims</a:t>
            </a:r>
          </a:p>
          <a:p>
            <a:pPr marL="800100" lvl="1" indent="-342900">
              <a:buClr>
                <a:srgbClr val="C00000"/>
              </a:buClr>
              <a:buFont typeface="Wingdings" panose="05000000000000000000" pitchFamily="2" charset="2"/>
              <a:buChar char="q"/>
            </a:pPr>
            <a:endParaRPr lang="en-US" sz="2400" b="1" dirty="0" smtClean="0"/>
          </a:p>
          <a:p>
            <a:pPr marL="800100" lvl="1" indent="-342900">
              <a:buClr>
                <a:srgbClr val="C00000"/>
              </a:buClr>
              <a:buFont typeface="Wingdings" panose="05000000000000000000" pitchFamily="2" charset="2"/>
              <a:buChar char="q"/>
            </a:pPr>
            <a:r>
              <a:rPr lang="en-US" sz="2400" b="1" dirty="0" smtClean="0"/>
              <a:t>Lists </a:t>
            </a:r>
            <a:r>
              <a:rPr lang="en-US" sz="2400" b="1" dirty="0"/>
              <a:t>specific criteria </a:t>
            </a:r>
            <a:r>
              <a:rPr lang="en-US" sz="2400" b="1" dirty="0" smtClean="0"/>
              <a:t>under </a:t>
            </a:r>
            <a:r>
              <a:rPr lang="en-US" sz="2400" b="1" dirty="0"/>
              <a:t>which </a:t>
            </a:r>
            <a:r>
              <a:rPr lang="en-US" sz="2400" b="1" dirty="0" smtClean="0"/>
              <a:t>disabled claimants  	can </a:t>
            </a:r>
            <a:r>
              <a:rPr lang="en-US" sz="2400" b="1" dirty="0"/>
              <a:t>qualify for Social Security disability </a:t>
            </a:r>
            <a:r>
              <a:rPr lang="en-US" sz="2400" b="1" dirty="0" smtClean="0"/>
              <a:t>benefits.</a:t>
            </a:r>
          </a:p>
        </p:txBody>
      </p:sp>
      <p:sp>
        <p:nvSpPr>
          <p:cNvPr id="7" name="TextBox 6"/>
          <p:cNvSpPr txBox="1"/>
          <p:nvPr/>
        </p:nvSpPr>
        <p:spPr>
          <a:xfrm>
            <a:off x="-31750" y="946183"/>
            <a:ext cx="9220200" cy="646331"/>
          </a:xfrm>
          <a:prstGeom prst="rect">
            <a:avLst/>
          </a:prstGeom>
          <a:noFill/>
          <a:ln>
            <a:noFill/>
          </a:ln>
        </p:spPr>
        <p:txBody>
          <a:bodyPr wrap="square" rtlCol="0">
            <a:spAutoFit/>
          </a:bodyPr>
          <a:lstStyle/>
          <a:p>
            <a:pPr algn="ctr"/>
            <a:r>
              <a:rPr lang="en-US" sz="3600" b="1" i="1" dirty="0">
                <a:latin typeface="Book Antiqua" panose="02040602050305030304" pitchFamily="18" charset="0"/>
              </a:rPr>
              <a:t>Disability Evaluation Under Social Security</a:t>
            </a:r>
          </a:p>
        </p:txBody>
      </p:sp>
      <p:sp>
        <p:nvSpPr>
          <p:cNvPr id="8" name="TextBox 7"/>
          <p:cNvSpPr txBox="1"/>
          <p:nvPr/>
        </p:nvSpPr>
        <p:spPr>
          <a:xfrm>
            <a:off x="0" y="5481935"/>
            <a:ext cx="9156700" cy="461665"/>
          </a:xfrm>
          <a:prstGeom prst="rect">
            <a:avLst/>
          </a:prstGeom>
          <a:solidFill>
            <a:srgbClr val="002060"/>
          </a:solidFill>
        </p:spPr>
        <p:txBody>
          <a:bodyPr wrap="square" rtlCol="0">
            <a:spAutoFit/>
          </a:bodyPr>
          <a:lstStyle/>
          <a:p>
            <a:pPr algn="ctr"/>
            <a:r>
              <a:rPr lang="en-US" sz="2400" dirty="0" smtClean="0">
                <a:solidFill>
                  <a:schemeClr val="bg1"/>
                </a:solidFill>
              </a:rPr>
              <a:t>socialsecurity.gov/disability/professionals/bluebook</a:t>
            </a:r>
            <a:endParaRPr lang="en-US" sz="2400" dirty="0">
              <a:solidFill>
                <a:schemeClr val="bg1"/>
              </a:solidFill>
            </a:endParaRPr>
          </a:p>
        </p:txBody>
      </p:sp>
    </p:spTree>
    <p:extLst>
      <p:ext uri="{BB962C8B-B14F-4D97-AF65-F5344CB8AC3E}">
        <p14:creationId xmlns:p14="http://schemas.microsoft.com/office/powerpoint/2010/main" val="411680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0" y="304800"/>
            <a:ext cx="9144000" cy="1066800"/>
          </a:xfrm>
        </p:spPr>
        <p:txBody>
          <a:bodyPr/>
          <a:lstStyle/>
          <a:p>
            <a:pPr algn="ctr"/>
            <a:r>
              <a:rPr lang="en-US" sz="4000" b="1" dirty="0" smtClean="0">
                <a:latin typeface="Book Antiqua" pitchFamily="18" charset="0"/>
              </a:rPr>
              <a:t>Adult Disability Standard</a:t>
            </a:r>
            <a:endParaRPr lang="en-US" sz="4000" b="1" dirty="0">
              <a:latin typeface="Book Antiqua" pitchFamily="18" charset="0"/>
            </a:endParaRPr>
          </a:p>
        </p:txBody>
      </p:sp>
      <p:sp>
        <p:nvSpPr>
          <p:cNvPr id="323587" name="Rectangle 3"/>
          <p:cNvSpPr>
            <a:spLocks noGrp="1" noChangeArrowheads="1"/>
          </p:cNvSpPr>
          <p:nvPr>
            <p:ph type="body" idx="1"/>
          </p:nvPr>
        </p:nvSpPr>
        <p:spPr>
          <a:xfrm>
            <a:off x="440531" y="1212954"/>
            <a:ext cx="8262938" cy="4267200"/>
          </a:xfrm>
        </p:spPr>
        <p:txBody>
          <a:bodyPr/>
          <a:lstStyle/>
          <a:p>
            <a:pPr marL="342900" indent="-342900">
              <a:buFont typeface="Wingdings" pitchFamily="2" charset="2"/>
              <a:buNone/>
            </a:pPr>
            <a:r>
              <a:rPr lang="en-US" dirty="0"/>
              <a:t>		</a:t>
            </a:r>
            <a:r>
              <a:rPr lang="en-US" sz="4000" b="1" u="sng" dirty="0">
                <a:latin typeface="Times New Roman" pitchFamily="18" charset="0"/>
                <a:cs typeface="Times New Roman" pitchFamily="18" charset="0"/>
              </a:rPr>
              <a:t>SSDI</a:t>
            </a:r>
            <a:r>
              <a:rPr lang="en-US" sz="3600"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sz="4000" b="1" u="sng" dirty="0">
                <a:latin typeface="Times New Roman" pitchFamily="18" charset="0"/>
                <a:cs typeface="Times New Roman" pitchFamily="18" charset="0"/>
              </a:rPr>
              <a:t>SSI</a:t>
            </a:r>
          </a:p>
        </p:txBody>
      </p:sp>
      <p:sp>
        <p:nvSpPr>
          <p:cNvPr id="323588" name="Line 4"/>
          <p:cNvSpPr>
            <a:spLocks noChangeShapeType="1"/>
          </p:cNvSpPr>
          <p:nvPr/>
        </p:nvSpPr>
        <p:spPr bwMode="auto">
          <a:xfrm>
            <a:off x="2133600" y="2362200"/>
            <a:ext cx="2362200" cy="2286000"/>
          </a:xfrm>
          <a:prstGeom prst="line">
            <a:avLst/>
          </a:prstGeom>
          <a:noFill/>
          <a:ln w="12700">
            <a:solidFill>
              <a:schemeClr val="bg1"/>
            </a:solidFill>
            <a:round/>
            <a:headEnd/>
            <a:tailEnd type="triangle" w="med" len="med"/>
          </a:ln>
          <a:effectLst/>
        </p:spPr>
        <p:txBody>
          <a:bodyPr/>
          <a:lstStyle/>
          <a:p>
            <a:endParaRPr lang="en-US" dirty="0"/>
          </a:p>
        </p:txBody>
      </p:sp>
      <p:sp>
        <p:nvSpPr>
          <p:cNvPr id="323589" name="Line 5"/>
          <p:cNvSpPr>
            <a:spLocks noChangeShapeType="1"/>
          </p:cNvSpPr>
          <p:nvPr/>
        </p:nvSpPr>
        <p:spPr bwMode="auto">
          <a:xfrm>
            <a:off x="2133599" y="2068643"/>
            <a:ext cx="2143433" cy="2579557"/>
          </a:xfrm>
          <a:prstGeom prst="line">
            <a:avLst/>
          </a:prstGeom>
          <a:noFill/>
          <a:ln w="12700">
            <a:solidFill>
              <a:srgbClr val="C00000"/>
            </a:solidFill>
            <a:round/>
            <a:headEnd/>
            <a:tailEnd type="triangle" w="med" len="med"/>
          </a:ln>
          <a:effectLst/>
        </p:spPr>
        <p:txBody>
          <a:bodyPr/>
          <a:lstStyle/>
          <a:p>
            <a:endParaRPr lang="en-US" dirty="0"/>
          </a:p>
        </p:txBody>
      </p:sp>
      <p:sp>
        <p:nvSpPr>
          <p:cNvPr id="323590" name="Text Box 6"/>
          <p:cNvSpPr txBox="1">
            <a:spLocks noChangeArrowheads="1"/>
          </p:cNvSpPr>
          <p:nvPr/>
        </p:nvSpPr>
        <p:spPr bwMode="auto">
          <a:xfrm>
            <a:off x="1138238" y="4090988"/>
            <a:ext cx="7620000" cy="366712"/>
          </a:xfrm>
          <a:prstGeom prst="rect">
            <a:avLst/>
          </a:prstGeom>
          <a:noFill/>
          <a:ln w="9525">
            <a:noFill/>
            <a:miter lim="800000"/>
            <a:headEnd/>
            <a:tailEnd/>
          </a:ln>
          <a:effectLst/>
        </p:spPr>
        <p:txBody>
          <a:bodyPr>
            <a:spAutoFit/>
          </a:bodyPr>
          <a:lstStyle/>
          <a:p>
            <a:endParaRPr lang="en-US" sz="1800" dirty="0"/>
          </a:p>
        </p:txBody>
      </p:sp>
      <p:sp>
        <p:nvSpPr>
          <p:cNvPr id="323591" name="Text Box 7"/>
          <p:cNvSpPr txBox="1">
            <a:spLocks noChangeArrowheads="1"/>
          </p:cNvSpPr>
          <p:nvPr/>
        </p:nvSpPr>
        <p:spPr bwMode="auto">
          <a:xfrm>
            <a:off x="1524000" y="4648200"/>
            <a:ext cx="6477000" cy="366713"/>
          </a:xfrm>
          <a:prstGeom prst="rect">
            <a:avLst/>
          </a:prstGeom>
          <a:noFill/>
          <a:ln w="9525">
            <a:noFill/>
            <a:miter lim="800000"/>
            <a:headEnd/>
            <a:tailEnd/>
          </a:ln>
          <a:effectLst/>
        </p:spPr>
        <p:txBody>
          <a:bodyPr>
            <a:spAutoFit/>
          </a:bodyPr>
          <a:lstStyle/>
          <a:p>
            <a:endParaRPr lang="en-US" sz="1800" dirty="0"/>
          </a:p>
        </p:txBody>
      </p:sp>
      <p:sp>
        <p:nvSpPr>
          <p:cNvPr id="323592" name="Text Box 8"/>
          <p:cNvSpPr txBox="1">
            <a:spLocks noChangeArrowheads="1"/>
          </p:cNvSpPr>
          <p:nvPr/>
        </p:nvSpPr>
        <p:spPr bwMode="auto">
          <a:xfrm>
            <a:off x="0" y="4572000"/>
            <a:ext cx="9144000" cy="1384995"/>
          </a:xfrm>
          <a:prstGeom prst="rect">
            <a:avLst/>
          </a:prstGeom>
          <a:noFill/>
          <a:ln w="9525">
            <a:noFill/>
            <a:miter lim="800000"/>
            <a:headEnd/>
            <a:tailEnd/>
          </a:ln>
          <a:effectLst/>
        </p:spPr>
        <p:txBody>
          <a:bodyPr>
            <a:spAutoFit/>
          </a:bodyPr>
          <a:lstStyle/>
          <a:p>
            <a:pPr algn="ctr"/>
            <a:r>
              <a:rPr lang="en-US" sz="2800" b="1" u="sng" dirty="0">
                <a:latin typeface="Times New Roman" pitchFamily="18" charset="0"/>
                <a:cs typeface="Times New Roman" pitchFamily="18" charset="0"/>
              </a:rPr>
              <a:t>SAME </a:t>
            </a:r>
            <a:r>
              <a:rPr lang="en-US" sz="2800" b="1" u="sng" dirty="0" smtClean="0">
                <a:latin typeface="Times New Roman" pitchFamily="18" charset="0"/>
                <a:cs typeface="Times New Roman" pitchFamily="18" charset="0"/>
              </a:rPr>
              <a:t>STRICT</a:t>
            </a:r>
          </a:p>
          <a:p>
            <a:pPr algn="ctr"/>
            <a:r>
              <a:rPr lang="en-US" sz="2800" b="1" u="sng" dirty="0" smtClean="0">
                <a:latin typeface="Times New Roman" pitchFamily="18" charset="0"/>
                <a:cs typeface="Times New Roman" pitchFamily="18" charset="0"/>
              </a:rPr>
              <a:t> ADULT DISABILITY STANDARD</a:t>
            </a:r>
          </a:p>
          <a:p>
            <a:pPr algn="ctr"/>
            <a:r>
              <a:rPr lang="en-US" sz="2800" b="1" i="1" dirty="0" smtClean="0">
                <a:latin typeface="Times New Roman" pitchFamily="18" charset="0"/>
                <a:cs typeface="Times New Roman" pitchFamily="18" charset="0"/>
              </a:rPr>
              <a:t>(exception – SSI statutorily blind)</a:t>
            </a:r>
            <a:endParaRPr lang="en-US" sz="2800" b="1" i="1" dirty="0">
              <a:latin typeface="Times New Roman" pitchFamily="18" charset="0"/>
              <a:cs typeface="Times New Roman" pitchFamily="18" charset="0"/>
            </a:endParaRPr>
          </a:p>
        </p:txBody>
      </p:sp>
      <p:sp>
        <p:nvSpPr>
          <p:cNvPr id="9" name="Line 5"/>
          <p:cNvSpPr>
            <a:spLocks noChangeShapeType="1"/>
          </p:cNvSpPr>
          <p:nvPr/>
        </p:nvSpPr>
        <p:spPr bwMode="auto">
          <a:xfrm flipH="1">
            <a:off x="4164807" y="2068643"/>
            <a:ext cx="2910550" cy="2579557"/>
          </a:xfrm>
          <a:prstGeom prst="line">
            <a:avLst/>
          </a:prstGeom>
          <a:noFill/>
          <a:ln w="12700">
            <a:solidFill>
              <a:srgbClr val="C00000"/>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15567290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429" y="144959"/>
            <a:ext cx="8810171" cy="769441"/>
          </a:xfrm>
          <a:prstGeom prst="rect">
            <a:avLst/>
          </a:prstGeom>
          <a:noFill/>
        </p:spPr>
        <p:txBody>
          <a:bodyPr wrap="square" rtlCol="0">
            <a:spAutoFit/>
          </a:bodyPr>
          <a:lstStyle/>
          <a:p>
            <a:pPr algn="ctr">
              <a:spcBef>
                <a:spcPct val="0"/>
              </a:spcBef>
            </a:pPr>
            <a:r>
              <a:rPr lang="en-US" sz="4400" b="1" dirty="0" smtClean="0">
                <a:latin typeface="+mj-lt"/>
                <a:ea typeface="+mj-ea"/>
                <a:cs typeface="+mj-cs"/>
              </a:rPr>
              <a:t>Social </a:t>
            </a:r>
            <a:r>
              <a:rPr lang="en-US" sz="4400" b="1" dirty="0">
                <a:latin typeface="+mj-lt"/>
                <a:ea typeface="+mj-ea"/>
                <a:cs typeface="+mj-cs"/>
              </a:rPr>
              <a:t>Security </a:t>
            </a:r>
            <a:r>
              <a:rPr lang="en-US" sz="4400" b="1" dirty="0" smtClean="0">
                <a:latin typeface="+mj-lt"/>
                <a:ea typeface="+mj-ea"/>
                <a:cs typeface="+mj-cs"/>
              </a:rPr>
              <a:t>Beneficiaries</a:t>
            </a:r>
            <a:endParaRPr lang="en-US" sz="2800" dirty="0">
              <a:solidFill>
                <a:schemeClr val="bg1">
                  <a:alpha val="88000"/>
                </a:schemeClr>
              </a:solidFill>
              <a:ea typeface="Permanent Marker" panose="02000000000000000000" pitchFamily="2" charset="0"/>
            </a:endParaRPr>
          </a:p>
        </p:txBody>
      </p:sp>
      <p:graphicFrame>
        <p:nvGraphicFramePr>
          <p:cNvPr id="9" name="Chart 8"/>
          <p:cNvGraphicFramePr/>
          <p:nvPr>
            <p:extLst>
              <p:ext uri="{D42A27DB-BD31-4B8C-83A1-F6EECF244321}">
                <p14:modId xmlns:p14="http://schemas.microsoft.com/office/powerpoint/2010/main" val="1601096166"/>
              </p:ext>
            </p:extLst>
          </p:nvPr>
        </p:nvGraphicFramePr>
        <p:xfrm>
          <a:off x="737185" y="914400"/>
          <a:ext cx="7698658" cy="504917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253739" y="5410200"/>
            <a:ext cx="1877437" cy="369332"/>
          </a:xfrm>
          <a:prstGeom prst="rect">
            <a:avLst/>
          </a:prstGeom>
        </p:spPr>
        <p:txBody>
          <a:bodyPr wrap="none">
            <a:spAutoFit/>
          </a:bodyPr>
          <a:lstStyle/>
          <a:p>
            <a:r>
              <a:rPr lang="en-US" b="1" dirty="0" smtClean="0">
                <a:solidFill>
                  <a:srgbClr val="007D7D">
                    <a:alpha val="88000"/>
                  </a:srgbClr>
                </a:solidFill>
                <a:ea typeface="Permanent Marker" panose="02000000000000000000" pitchFamily="2" charset="0"/>
              </a:rPr>
              <a:t>December 2018</a:t>
            </a:r>
            <a:endParaRPr lang="en-US" b="1" dirty="0">
              <a:solidFill>
                <a:srgbClr val="007D7D">
                  <a:alpha val="88000"/>
                </a:srgbClr>
              </a:solidFill>
              <a:ea typeface="Permanent Marker" panose="02000000000000000000" pitchFamily="2" charset="0"/>
            </a:endParaRPr>
          </a:p>
        </p:txBody>
      </p:sp>
    </p:spTree>
    <p:extLst>
      <p:ext uri="{BB962C8B-B14F-4D97-AF65-F5344CB8AC3E}">
        <p14:creationId xmlns:p14="http://schemas.microsoft.com/office/powerpoint/2010/main" val="414377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bwMode="auto">
          <a:xfrm>
            <a:off x="103238" y="1143000"/>
            <a:ext cx="8659761" cy="4038600"/>
          </a:xfrm>
          <a:noFill/>
          <a:ln>
            <a:miter lim="800000"/>
            <a:headEnd/>
            <a:tailEnd/>
          </a:ln>
        </p:spPr>
        <p:txBody>
          <a:bodyPr vert="horz" wrap="square" lIns="91440" tIns="45720" rIns="91440" bIns="45720" numCol="1" anchor="t" anchorCtr="0" compatLnSpc="1">
            <a:prstTxWarp prst="textNoShape">
              <a:avLst/>
            </a:prstTxWarp>
          </a:bodyPr>
          <a:lstStyle/>
          <a:p>
            <a:pPr>
              <a:spcAft>
                <a:spcPct val="40000"/>
              </a:spcAft>
              <a:buClr>
                <a:srgbClr val="A8C0F6"/>
              </a:buClr>
              <a:buSzPct val="50000"/>
            </a:pPr>
            <a:r>
              <a:rPr lang="en-US" b="1" dirty="0" smtClean="0">
                <a:latin typeface="Times New Roman" pitchFamily="18" charset="0"/>
              </a:rPr>
              <a:t>Supplemental </a:t>
            </a:r>
            <a:r>
              <a:rPr lang="en-US" b="1" dirty="0">
                <a:latin typeface="Times New Roman" pitchFamily="18" charset="0"/>
              </a:rPr>
              <a:t>Security </a:t>
            </a:r>
            <a:r>
              <a:rPr lang="en-US" b="1" dirty="0" smtClean="0">
                <a:latin typeface="Times New Roman" pitchFamily="18" charset="0"/>
              </a:rPr>
              <a:t>Income </a:t>
            </a:r>
            <a:r>
              <a:rPr lang="en-US" b="1" dirty="0">
                <a:latin typeface="Times New Roman" pitchFamily="18" charset="0"/>
              </a:rPr>
              <a:t>(SSI) pays </a:t>
            </a:r>
            <a:r>
              <a:rPr lang="en-US" b="1" dirty="0" smtClean="0">
                <a:latin typeface="Times New Roman" pitchFamily="18" charset="0"/>
              </a:rPr>
              <a:t>	benefits </a:t>
            </a:r>
            <a:r>
              <a:rPr lang="en-US" b="1" dirty="0">
                <a:latin typeface="Times New Roman" pitchFamily="18" charset="0"/>
              </a:rPr>
              <a:t>to </a:t>
            </a:r>
            <a:r>
              <a:rPr lang="en-US" b="1" dirty="0" smtClean="0">
                <a:latin typeface="Times New Roman" pitchFamily="18" charset="0"/>
              </a:rPr>
              <a:t>disabled children </a:t>
            </a:r>
            <a:r>
              <a:rPr lang="en-US" b="1" dirty="0">
                <a:latin typeface="Times New Roman" pitchFamily="18" charset="0"/>
              </a:rPr>
              <a:t>living in </a:t>
            </a:r>
            <a:r>
              <a:rPr lang="en-US" b="1" dirty="0" smtClean="0">
                <a:latin typeface="Times New Roman" pitchFamily="18" charset="0"/>
              </a:rPr>
              <a:t>households </a:t>
            </a:r>
            <a:r>
              <a:rPr lang="en-US" b="1" dirty="0">
                <a:latin typeface="Times New Roman" pitchFamily="18" charset="0"/>
              </a:rPr>
              <a:t>with limited </a:t>
            </a:r>
            <a:br>
              <a:rPr lang="en-US" b="1" dirty="0">
                <a:latin typeface="Times New Roman" pitchFamily="18" charset="0"/>
              </a:rPr>
            </a:br>
            <a:r>
              <a:rPr lang="en-US" b="1" dirty="0">
                <a:latin typeface="Times New Roman" pitchFamily="18" charset="0"/>
              </a:rPr>
              <a:t>  </a:t>
            </a:r>
            <a:r>
              <a:rPr lang="en-US" b="1" dirty="0" smtClean="0">
                <a:latin typeface="Times New Roman" pitchFamily="18" charset="0"/>
              </a:rPr>
              <a:t>	 </a:t>
            </a:r>
            <a:r>
              <a:rPr lang="en-US" b="1" dirty="0">
                <a:latin typeface="Times New Roman" pitchFamily="18" charset="0"/>
              </a:rPr>
              <a:t>income and </a:t>
            </a:r>
            <a:r>
              <a:rPr lang="en-US" b="1" dirty="0" smtClean="0">
                <a:latin typeface="Times New Roman" pitchFamily="18" charset="0"/>
              </a:rPr>
              <a:t>resources</a:t>
            </a:r>
          </a:p>
          <a:p>
            <a:pPr>
              <a:buClr>
                <a:srgbClr val="A8C0F6"/>
              </a:buClr>
              <a:buSzPct val="50000"/>
            </a:pPr>
            <a:r>
              <a:rPr lang="en-US" b="1" dirty="0" smtClean="0">
                <a:latin typeface="Times New Roman" pitchFamily="18" charset="0"/>
              </a:rPr>
              <a:t>For </a:t>
            </a:r>
            <a:r>
              <a:rPr lang="en-US" b="1" dirty="0">
                <a:latin typeface="Times New Roman" pitchFamily="18" charset="0"/>
              </a:rPr>
              <a:t>eligibility, we look at the income </a:t>
            </a:r>
            <a:r>
              <a:rPr lang="en-US" b="1" dirty="0" smtClean="0">
                <a:latin typeface="Times New Roman" pitchFamily="18" charset="0"/>
              </a:rPr>
              <a:t>and </a:t>
            </a:r>
            <a:r>
              <a:rPr lang="en-US" b="1">
                <a:latin typeface="Times New Roman" pitchFamily="18" charset="0"/>
              </a:rPr>
              <a:t>assets </a:t>
            </a:r>
            <a:r>
              <a:rPr lang="en-US" b="1" smtClean="0">
                <a:latin typeface="Times New Roman" pitchFamily="18" charset="0"/>
              </a:rPr>
              <a:t>	of parent(s</a:t>
            </a:r>
            <a:r>
              <a:rPr lang="en-US" b="1" dirty="0" smtClean="0">
                <a:latin typeface="Times New Roman" pitchFamily="18" charset="0"/>
              </a:rPr>
              <a:t>) living </a:t>
            </a:r>
            <a:r>
              <a:rPr lang="en-US" b="1" dirty="0">
                <a:latin typeface="Times New Roman" pitchFamily="18" charset="0"/>
              </a:rPr>
              <a:t>in the </a:t>
            </a:r>
            <a:r>
              <a:rPr lang="en-US" b="1" dirty="0" smtClean="0">
                <a:latin typeface="Times New Roman" pitchFamily="18" charset="0"/>
              </a:rPr>
              <a:t>household and </a:t>
            </a:r>
            <a:r>
              <a:rPr lang="en-US" b="1" dirty="0">
                <a:latin typeface="Times New Roman" pitchFamily="18" charset="0"/>
              </a:rPr>
              <a:t>those of the </a:t>
            </a:r>
            <a:r>
              <a:rPr lang="en-US" b="1" dirty="0" smtClean="0">
                <a:latin typeface="Times New Roman" pitchFamily="18" charset="0"/>
              </a:rPr>
              <a:t>child </a:t>
            </a:r>
            <a:r>
              <a:rPr lang="en-US" b="1" dirty="0">
                <a:latin typeface="Times New Roman" pitchFamily="18" charset="0"/>
              </a:rPr>
              <a:t>who is disabled</a:t>
            </a:r>
          </a:p>
        </p:txBody>
      </p:sp>
      <p:sp>
        <p:nvSpPr>
          <p:cNvPr id="23566" name="Rectangle 1038"/>
          <p:cNvSpPr>
            <a:spLocks noGrp="1" noChangeArrowheads="1"/>
          </p:cNvSpPr>
          <p:nvPr>
            <p:ph type="ctrTitle"/>
          </p:nvPr>
        </p:nvSpPr>
        <p:spPr bwMode="auto">
          <a:xfrm>
            <a:off x="0" y="2286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en-US" sz="4000" b="1" i="1" dirty="0">
                <a:latin typeface="Book Antiqua" panose="02040602050305030304" pitchFamily="18" charset="0"/>
              </a:rPr>
              <a:t>SSI Benefits for Children</a:t>
            </a:r>
          </a:p>
        </p:txBody>
      </p:sp>
    </p:spTree>
    <p:extLst>
      <p:ext uri="{BB962C8B-B14F-4D97-AF65-F5344CB8AC3E}">
        <p14:creationId xmlns:p14="http://schemas.microsoft.com/office/powerpoint/2010/main" val="8293293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81935"/>
            <a:ext cx="9144000" cy="461665"/>
          </a:xfrm>
          <a:prstGeom prst="rect">
            <a:avLst/>
          </a:prstGeom>
          <a:solidFill>
            <a:schemeClr val="tx1"/>
          </a:solidFill>
          <a:ln>
            <a:noFill/>
          </a:ln>
        </p:spPr>
        <p:txBody>
          <a:bodyPr wrap="square" rtlCol="0">
            <a:spAutoFit/>
          </a:bodyPr>
          <a:lstStyle/>
          <a:p>
            <a:pPr algn="ctr"/>
            <a:r>
              <a:rPr lang="en-US" sz="2400" dirty="0" smtClean="0">
                <a:solidFill>
                  <a:schemeClr val="bg1"/>
                </a:solidFill>
              </a:rPr>
              <a:t>socialsecurity.gov/</a:t>
            </a:r>
            <a:r>
              <a:rPr lang="en-US" sz="2400" dirty="0" err="1" smtClean="0">
                <a:solidFill>
                  <a:schemeClr val="bg1"/>
                </a:solidFill>
              </a:rPr>
              <a:t>compassionateallowances</a:t>
            </a:r>
            <a:endParaRPr lang="en-US" sz="2400" dirty="0">
              <a:solidFill>
                <a:schemeClr val="bg1"/>
              </a:solidFill>
            </a:endParaRPr>
          </a:p>
        </p:txBody>
      </p:sp>
      <p:sp>
        <p:nvSpPr>
          <p:cNvPr id="5" name="TextBox 4"/>
          <p:cNvSpPr txBox="1"/>
          <p:nvPr/>
        </p:nvSpPr>
        <p:spPr>
          <a:xfrm>
            <a:off x="250723" y="990600"/>
            <a:ext cx="8893277" cy="4862870"/>
          </a:xfrm>
          <a:prstGeom prst="rect">
            <a:avLst/>
          </a:prstGeom>
          <a:noFill/>
        </p:spPr>
        <p:txBody>
          <a:bodyPr wrap="square" rtlCol="0">
            <a:spAutoFit/>
          </a:bodyPr>
          <a:lstStyle/>
          <a:p>
            <a:pPr algn="ctr"/>
            <a:r>
              <a:rPr lang="en-US" sz="4000" b="1" i="1" dirty="0">
                <a:latin typeface="+mj-lt"/>
              </a:rPr>
              <a:t>Compassionate Allowances (CAL) </a:t>
            </a:r>
            <a:endParaRPr lang="en-US" sz="4000" b="1" i="1" dirty="0" smtClean="0">
              <a:latin typeface="+mj-lt"/>
            </a:endParaRPr>
          </a:p>
          <a:p>
            <a:pPr marL="171450" indent="-171450">
              <a:buClr>
                <a:srgbClr val="C00000"/>
              </a:buClr>
              <a:buFont typeface="Wingdings" panose="05000000000000000000" pitchFamily="2" charset="2"/>
              <a:buChar char="q"/>
            </a:pPr>
            <a:endParaRPr lang="en-US" sz="1000" b="1" dirty="0"/>
          </a:p>
          <a:p>
            <a:pPr marL="342900" indent="-342900">
              <a:buClr>
                <a:srgbClr val="C00000"/>
              </a:buClr>
              <a:buFont typeface="Wingdings" panose="05000000000000000000" pitchFamily="2" charset="2"/>
              <a:buChar char="q"/>
            </a:pPr>
            <a:r>
              <a:rPr lang="en-US" sz="2200" b="1" dirty="0"/>
              <a:t>A way of quickly identifying diseases and other medical </a:t>
            </a:r>
            <a:r>
              <a:rPr lang="en-US" sz="2200" b="1" dirty="0" smtClean="0"/>
              <a:t>	conditions </a:t>
            </a:r>
            <a:r>
              <a:rPr lang="en-US" sz="2200" b="1" dirty="0"/>
              <a:t>that invariably qualify under the Listing </a:t>
            </a:r>
            <a:r>
              <a:rPr lang="en-US" sz="2200" b="1" dirty="0" smtClean="0"/>
              <a:t>of 	Impairments </a:t>
            </a:r>
            <a:r>
              <a:rPr lang="en-US" sz="2200" b="1" dirty="0"/>
              <a:t>based on minimal objective medical </a:t>
            </a:r>
            <a:r>
              <a:rPr lang="en-US" sz="2200" b="1" dirty="0" smtClean="0"/>
              <a:t>	information</a:t>
            </a:r>
            <a:endParaRPr lang="en-US" sz="2200" b="1" dirty="0"/>
          </a:p>
          <a:p>
            <a:pPr marL="342900" indent="-342900">
              <a:buClr>
                <a:srgbClr val="C00000"/>
              </a:buClr>
              <a:buFont typeface="Wingdings" panose="05000000000000000000" pitchFamily="2" charset="2"/>
              <a:buChar char="q"/>
            </a:pPr>
            <a:endParaRPr lang="en-US" sz="2200" b="1" dirty="0" smtClean="0"/>
          </a:p>
          <a:p>
            <a:pPr marL="342900" indent="-342900">
              <a:buClr>
                <a:srgbClr val="C00000"/>
              </a:buClr>
              <a:buFont typeface="Wingdings" panose="05000000000000000000" pitchFamily="2" charset="2"/>
              <a:buChar char="q"/>
            </a:pPr>
            <a:r>
              <a:rPr lang="en-US" sz="2200" b="1" dirty="0" smtClean="0"/>
              <a:t>Allows </a:t>
            </a:r>
            <a:r>
              <a:rPr lang="en-US" sz="2200" b="1" dirty="0"/>
              <a:t>Social Security to target the most obviously </a:t>
            </a:r>
            <a:r>
              <a:rPr lang="en-US" sz="2200" b="1" dirty="0" smtClean="0"/>
              <a:t>	disabled 	individuals </a:t>
            </a:r>
            <a:r>
              <a:rPr lang="en-US" sz="2200" b="1" dirty="0"/>
              <a:t>for allowances based on </a:t>
            </a:r>
            <a:r>
              <a:rPr lang="en-US" sz="2200" b="1" dirty="0" smtClean="0"/>
              <a:t>objective </a:t>
            </a:r>
            <a:r>
              <a:rPr lang="en-US" sz="2200" b="1" dirty="0"/>
              <a:t>medical </a:t>
            </a:r>
            <a:r>
              <a:rPr lang="en-US" sz="2200" b="1" dirty="0" smtClean="0"/>
              <a:t>	information </a:t>
            </a:r>
            <a:r>
              <a:rPr lang="en-US" sz="2200" b="1" dirty="0"/>
              <a:t>that we can obtain </a:t>
            </a:r>
            <a:r>
              <a:rPr lang="en-US" sz="2200" b="1" dirty="0" smtClean="0"/>
              <a:t>quickly</a:t>
            </a:r>
          </a:p>
          <a:p>
            <a:pPr marL="342900" indent="-342900">
              <a:buClr>
                <a:srgbClr val="C00000"/>
              </a:buClr>
              <a:buFont typeface="Wingdings" panose="05000000000000000000" pitchFamily="2" charset="2"/>
              <a:buChar char="q"/>
            </a:pPr>
            <a:endParaRPr lang="en-US" sz="2200" b="1" dirty="0" smtClean="0"/>
          </a:p>
          <a:p>
            <a:pPr marL="342900" indent="-342900">
              <a:buClr>
                <a:srgbClr val="C00000"/>
              </a:buClr>
              <a:buFont typeface="Wingdings" panose="05000000000000000000" pitchFamily="2" charset="2"/>
              <a:buChar char="q"/>
            </a:pPr>
            <a:r>
              <a:rPr lang="en-US" sz="2200" b="1" dirty="0" smtClean="0"/>
              <a:t>Is </a:t>
            </a:r>
            <a:r>
              <a:rPr lang="en-US" sz="2200" b="1" dirty="0"/>
              <a:t>not a separate program from the Social Security </a:t>
            </a:r>
            <a:r>
              <a:rPr lang="en-US" sz="2200" b="1" dirty="0" smtClean="0"/>
              <a:t>Disability 	Insurance </a:t>
            </a:r>
            <a:r>
              <a:rPr lang="en-US" sz="2200" b="1" dirty="0"/>
              <a:t>or Supplemental Security Income </a:t>
            </a:r>
            <a:r>
              <a:rPr lang="en-US" sz="2200" b="1" dirty="0" smtClean="0"/>
              <a:t>programs</a:t>
            </a:r>
            <a:endParaRPr lang="en-US" sz="2200" b="1" dirty="0"/>
          </a:p>
          <a:p>
            <a:endParaRPr lang="en-US" dirty="0"/>
          </a:p>
        </p:txBody>
      </p:sp>
    </p:spTree>
    <p:extLst>
      <p:ext uri="{BB962C8B-B14F-4D97-AF65-F5344CB8AC3E}">
        <p14:creationId xmlns:p14="http://schemas.microsoft.com/office/powerpoint/2010/main" val="82953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0"/>
            <a:ext cx="8305800" cy="3108543"/>
          </a:xfrm>
          <a:prstGeom prst="rect">
            <a:avLst/>
          </a:prstGeom>
          <a:noFill/>
        </p:spPr>
        <p:txBody>
          <a:bodyPr wrap="square" rtlCol="0">
            <a:spAutoFit/>
          </a:bodyPr>
          <a:lstStyle/>
          <a:p>
            <a:r>
              <a:rPr lang="en-US" sz="3200" b="1" dirty="0"/>
              <a:t>If you recently applied for Social Security or Supplemental Security Income disability benefits and were denied for medical reasons, you have the right to file an appeal within 60 days of the date on your decision notice. </a:t>
            </a:r>
            <a:endParaRPr lang="en-US" sz="3600" b="1" dirty="0"/>
          </a:p>
        </p:txBody>
      </p:sp>
      <p:sp>
        <p:nvSpPr>
          <p:cNvPr id="4" name="Rectangle 3"/>
          <p:cNvSpPr/>
          <p:nvPr/>
        </p:nvSpPr>
        <p:spPr>
          <a:xfrm>
            <a:off x="227329" y="1341782"/>
            <a:ext cx="8765541" cy="707886"/>
          </a:xfrm>
          <a:prstGeom prst="rect">
            <a:avLst/>
          </a:prstGeom>
        </p:spPr>
        <p:txBody>
          <a:bodyPr wrap="none">
            <a:spAutoFit/>
          </a:bodyPr>
          <a:lstStyle/>
          <a:p>
            <a:pPr algn="ctr"/>
            <a:r>
              <a:rPr lang="en-US" sz="4000" b="1" i="1" dirty="0">
                <a:latin typeface="Book Antiqua" panose="02040602050305030304" pitchFamily="18" charset="0"/>
              </a:rPr>
              <a:t>Disagree With The Medical Decision?</a:t>
            </a:r>
          </a:p>
        </p:txBody>
      </p:sp>
    </p:spTree>
    <p:extLst>
      <p:ext uri="{BB962C8B-B14F-4D97-AF65-F5344CB8AC3E}">
        <p14:creationId xmlns:p14="http://schemas.microsoft.com/office/powerpoint/2010/main" val="28950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250" y="1640107"/>
            <a:ext cx="8458200" cy="3816429"/>
          </a:xfrm>
          <a:prstGeom prst="rect">
            <a:avLst/>
          </a:prstGeom>
          <a:noFill/>
        </p:spPr>
        <p:txBody>
          <a:bodyPr wrap="square" rtlCol="0">
            <a:spAutoFit/>
          </a:bodyPr>
          <a:lstStyle/>
          <a:p>
            <a:pPr marL="342900" indent="-342900">
              <a:buClr>
                <a:srgbClr val="C00000"/>
              </a:buClr>
              <a:buFont typeface="Wingdings" panose="05000000000000000000" pitchFamily="2" charset="2"/>
              <a:buChar char="q"/>
            </a:pPr>
            <a:r>
              <a:rPr lang="en-US" sz="2200" b="1" dirty="0"/>
              <a:t>The Social Security Disability Insurance (SSDI) and </a:t>
            </a:r>
            <a:r>
              <a:rPr lang="en-US" sz="2200" b="1" dirty="0" smtClean="0"/>
              <a:t>	Supplemental </a:t>
            </a:r>
            <a:r>
              <a:rPr lang="en-US" sz="2200" b="1" dirty="0"/>
              <a:t>Security Income (SSI) programs include </a:t>
            </a:r>
            <a:r>
              <a:rPr lang="en-US" sz="2200" b="1" dirty="0" smtClean="0"/>
              <a:t>	a number </a:t>
            </a:r>
            <a:r>
              <a:rPr lang="en-US" sz="2200" b="1" dirty="0"/>
              <a:t>of employment support provisions </a:t>
            </a:r>
            <a:r>
              <a:rPr lang="en-US" sz="2200" b="1" dirty="0" smtClean="0"/>
              <a:t>	commonly referred </a:t>
            </a:r>
            <a:r>
              <a:rPr lang="en-US" sz="2200" b="1" dirty="0"/>
              <a:t>to as work incentives</a:t>
            </a:r>
            <a:r>
              <a:rPr lang="en-US" sz="2200" b="1" dirty="0" smtClean="0"/>
              <a:t>.</a:t>
            </a:r>
          </a:p>
          <a:p>
            <a:pPr marL="342900" indent="-342900">
              <a:buClr>
                <a:srgbClr val="C00000"/>
              </a:buClr>
              <a:buFont typeface="Wingdings" panose="05000000000000000000" pitchFamily="2" charset="2"/>
              <a:buChar char="q"/>
            </a:pPr>
            <a:endParaRPr lang="en-US" sz="2200" b="1" dirty="0" smtClean="0"/>
          </a:p>
          <a:p>
            <a:pPr marL="342900" indent="-342900">
              <a:buClr>
                <a:srgbClr val="C00000"/>
              </a:buClr>
              <a:buFont typeface="Wingdings" panose="05000000000000000000" pitchFamily="2" charset="2"/>
              <a:buChar char="q"/>
            </a:pPr>
            <a:r>
              <a:rPr lang="en-US" sz="2200" b="1" dirty="0"/>
              <a:t>The Red Book is a general reference </a:t>
            </a:r>
            <a:r>
              <a:rPr lang="en-US" sz="2200" b="1" dirty="0" smtClean="0"/>
              <a:t>tool, updated yearly, 	designed </a:t>
            </a:r>
            <a:r>
              <a:rPr lang="en-US" sz="2200" b="1" dirty="0"/>
              <a:t>to provide a working knowledge of these </a:t>
            </a:r>
            <a:r>
              <a:rPr lang="en-US" sz="2200" b="1" dirty="0" smtClean="0"/>
              <a:t>	provisions.</a:t>
            </a:r>
          </a:p>
          <a:p>
            <a:pPr marL="342900" indent="-342900">
              <a:buClr>
                <a:srgbClr val="C00000"/>
              </a:buClr>
              <a:buFont typeface="Wingdings" panose="05000000000000000000" pitchFamily="2" charset="2"/>
              <a:buChar char="q"/>
            </a:pPr>
            <a:endParaRPr lang="en-US" sz="2200" b="1" dirty="0"/>
          </a:p>
          <a:p>
            <a:pPr marL="342900" indent="-342900">
              <a:buClr>
                <a:srgbClr val="C00000"/>
              </a:buClr>
              <a:buFont typeface="Wingdings" panose="05000000000000000000" pitchFamily="2" charset="2"/>
              <a:buChar char="q"/>
            </a:pPr>
            <a:r>
              <a:rPr lang="en-US" sz="2200" b="1" dirty="0"/>
              <a:t>F</a:t>
            </a:r>
            <a:r>
              <a:rPr lang="en-US" sz="2200" b="1" dirty="0" smtClean="0"/>
              <a:t>or </a:t>
            </a:r>
            <a:r>
              <a:rPr lang="en-US" sz="2200" b="1" dirty="0"/>
              <a:t>educators, advocates, rehabilitation professionals, </a:t>
            </a:r>
            <a:r>
              <a:rPr lang="en-US" sz="2200" b="1" dirty="0" smtClean="0"/>
              <a:t>and 	counselors </a:t>
            </a:r>
            <a:r>
              <a:rPr lang="en-US" sz="2200" b="1" dirty="0"/>
              <a:t>who serve persons with disabilities.</a:t>
            </a:r>
            <a:endParaRPr lang="en-US" sz="2200" b="1" dirty="0" smtClean="0"/>
          </a:p>
        </p:txBody>
      </p:sp>
      <p:sp>
        <p:nvSpPr>
          <p:cNvPr id="7" name="TextBox 6"/>
          <p:cNvSpPr txBox="1"/>
          <p:nvPr/>
        </p:nvSpPr>
        <p:spPr>
          <a:xfrm>
            <a:off x="6350" y="937600"/>
            <a:ext cx="9144000" cy="584775"/>
          </a:xfrm>
          <a:prstGeom prst="rect">
            <a:avLst/>
          </a:prstGeom>
          <a:noFill/>
          <a:ln>
            <a:noFill/>
          </a:ln>
        </p:spPr>
        <p:txBody>
          <a:bodyPr wrap="square" rtlCol="0">
            <a:spAutoFit/>
          </a:bodyPr>
          <a:lstStyle/>
          <a:p>
            <a:pPr algn="ctr"/>
            <a:r>
              <a:rPr lang="en-US" sz="3200" b="1" i="1" dirty="0" smtClean="0">
                <a:latin typeface="Book Antiqua" panose="02040602050305030304" pitchFamily="18" charset="0"/>
              </a:rPr>
              <a:t>The Red Book – “A Guide to Work Incentives”</a:t>
            </a:r>
            <a:endParaRPr lang="en-US" sz="3200" b="1" i="1" dirty="0">
              <a:latin typeface="Book Antiqua" panose="02040602050305030304" pitchFamily="18" charset="0"/>
            </a:endParaRPr>
          </a:p>
        </p:txBody>
      </p:sp>
      <p:sp>
        <p:nvSpPr>
          <p:cNvPr id="8" name="TextBox 7"/>
          <p:cNvSpPr txBox="1"/>
          <p:nvPr/>
        </p:nvSpPr>
        <p:spPr>
          <a:xfrm>
            <a:off x="0" y="5481935"/>
            <a:ext cx="9156700" cy="461665"/>
          </a:xfrm>
          <a:prstGeom prst="rect">
            <a:avLst/>
          </a:prstGeom>
          <a:solidFill>
            <a:srgbClr val="002060"/>
          </a:solidFill>
        </p:spPr>
        <p:txBody>
          <a:bodyPr wrap="square" rtlCol="0">
            <a:spAutoFit/>
          </a:bodyPr>
          <a:lstStyle/>
          <a:p>
            <a:pPr algn="ctr"/>
            <a:r>
              <a:rPr lang="en-US" sz="2400" dirty="0" smtClean="0">
                <a:solidFill>
                  <a:schemeClr val="bg1"/>
                </a:solidFill>
              </a:rPr>
              <a:t>socialsecurity.gov/</a:t>
            </a:r>
            <a:r>
              <a:rPr lang="en-US" sz="2400" dirty="0" err="1" smtClean="0">
                <a:solidFill>
                  <a:schemeClr val="bg1"/>
                </a:solidFill>
              </a:rPr>
              <a:t>redbook</a:t>
            </a:r>
            <a:endParaRPr lang="en-US" sz="2400" dirty="0">
              <a:solidFill>
                <a:schemeClr val="bg1"/>
              </a:solidFill>
            </a:endParaRPr>
          </a:p>
        </p:txBody>
      </p:sp>
    </p:spTree>
    <p:extLst>
      <p:ext uri="{BB962C8B-B14F-4D97-AF65-F5344CB8AC3E}">
        <p14:creationId xmlns:p14="http://schemas.microsoft.com/office/powerpoint/2010/main" val="425997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228600" y="1834896"/>
            <a:ext cx="8763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The Substantial Gainful Activity (SGA) amount for individuals with disabilities, other than blindness, </a:t>
            </a:r>
            <a:r>
              <a:rPr lang="en-US" sz="2000" b="1" dirty="0"/>
              <a:t>increased </a:t>
            </a:r>
            <a:r>
              <a:rPr lang="en-US" sz="2000" b="1" dirty="0" smtClean="0"/>
              <a:t>from </a:t>
            </a:r>
            <a:r>
              <a:rPr lang="en-US" sz="2000" b="1" dirty="0"/>
              <a:t>$</a:t>
            </a:r>
            <a:r>
              <a:rPr lang="en-US" sz="2000" b="1" dirty="0" smtClean="0"/>
              <a:t>1,180 to $1,220.</a:t>
            </a:r>
            <a:endParaRPr lang="en-US" sz="2000" b="1" dirty="0"/>
          </a:p>
          <a:p>
            <a:endParaRPr lang="en-US" sz="2000" b="1" dirty="0" smtClean="0"/>
          </a:p>
          <a:p>
            <a:pPr marL="285750" indent="-285750">
              <a:buFont typeface="Arial" panose="020B0604020202020204" pitchFamily="34" charset="0"/>
              <a:buChar char="•"/>
            </a:pPr>
            <a:r>
              <a:rPr lang="en-US" sz="2000" b="1" dirty="0"/>
              <a:t>The SGA amount for individuals who are blind increased from </a:t>
            </a:r>
            <a:r>
              <a:rPr lang="en-US" sz="2000" b="1" dirty="0" smtClean="0"/>
              <a:t>$1,970 to $2,040 for 2019. </a:t>
            </a: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monthly earnings amount that we use to determine if a month counts for the Trial Work Period month is $</a:t>
            </a:r>
            <a:r>
              <a:rPr lang="en-US" sz="2000" b="1" dirty="0" smtClean="0"/>
              <a:t>880 </a:t>
            </a:r>
            <a:r>
              <a:rPr lang="en-US" sz="2000" b="1" dirty="0"/>
              <a:t>per month in </a:t>
            </a:r>
            <a:r>
              <a:rPr lang="en-US" sz="2000" b="1" dirty="0" smtClean="0"/>
              <a:t>2019. </a:t>
            </a:r>
            <a:r>
              <a:rPr lang="en-US" sz="2000" b="1" dirty="0"/>
              <a:t>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Supplemental Security Income (SSI) Federal Benefit Rate (FBR) is </a:t>
            </a:r>
            <a:r>
              <a:rPr lang="en-US" sz="2000" b="1" dirty="0" smtClean="0"/>
              <a:t>$771 </a:t>
            </a:r>
            <a:r>
              <a:rPr lang="en-US" sz="2000" b="1" dirty="0"/>
              <a:t>per month for an eligible individual and $</a:t>
            </a:r>
            <a:r>
              <a:rPr lang="en-US" sz="2000" b="1" dirty="0" smtClean="0"/>
              <a:t>1,157 </a:t>
            </a:r>
            <a:r>
              <a:rPr lang="en-US" sz="2000" b="1" dirty="0"/>
              <a:t>per month for an eligible couple. </a:t>
            </a:r>
          </a:p>
        </p:txBody>
      </p:sp>
      <p:sp>
        <p:nvSpPr>
          <p:cNvPr id="3" name="Rectangle 2"/>
          <p:cNvSpPr/>
          <p:nvPr/>
        </p:nvSpPr>
        <p:spPr>
          <a:xfrm>
            <a:off x="0" y="1036320"/>
            <a:ext cx="9144000" cy="707886"/>
          </a:xfrm>
          <a:prstGeom prst="rect">
            <a:avLst/>
          </a:prstGeom>
        </p:spPr>
        <p:txBody>
          <a:bodyPr wrap="square">
            <a:spAutoFit/>
          </a:bodyPr>
          <a:lstStyle/>
          <a:p>
            <a:pPr algn="ctr"/>
            <a:r>
              <a:rPr lang="en-US" sz="4000" b="1" i="1" dirty="0" smtClean="0">
                <a:latin typeface="Book Antiqua" panose="02040602050305030304" pitchFamily="18" charset="0"/>
              </a:rPr>
              <a:t>What’s New in 2019</a:t>
            </a:r>
            <a:r>
              <a:rPr lang="en-US" sz="4000" b="1" dirty="0" smtClean="0">
                <a:latin typeface="+mj-lt"/>
              </a:rPr>
              <a:t>?</a:t>
            </a:r>
            <a:endParaRPr lang="en-US" sz="4000" b="1" dirty="0">
              <a:latin typeface="+mj-lt"/>
            </a:endParaRPr>
          </a:p>
        </p:txBody>
      </p:sp>
    </p:spTree>
    <p:extLst>
      <p:ext uri="{BB962C8B-B14F-4D97-AF65-F5344CB8AC3E}">
        <p14:creationId xmlns:p14="http://schemas.microsoft.com/office/powerpoint/2010/main" val="15416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190500" y="1828800"/>
            <a:ext cx="8763000" cy="338554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a:t>
            </a:r>
            <a:r>
              <a:rPr lang="en-US" sz="2000" dirty="0"/>
              <a:t>amount of earnings that will have no effect on eligibility or benefits for SSI beneficiaries who are students is $</a:t>
            </a:r>
            <a:r>
              <a:rPr lang="en-US" sz="2000" dirty="0" smtClean="0"/>
              <a:t>7,550 per </a:t>
            </a:r>
            <a:r>
              <a:rPr lang="en-US" sz="2000" dirty="0"/>
              <a:t>year. The amount of earnings that we can exclude each month, until we have excluded the maximum for the year, is $</a:t>
            </a:r>
            <a:r>
              <a:rPr lang="en-US" sz="2000" dirty="0" smtClean="0"/>
              <a:t>1,870 per </a:t>
            </a:r>
            <a:r>
              <a:rPr lang="en-US" sz="2000" dirty="0"/>
              <a:t>month.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The monthly Medicare Part A Hospital Insurance base </a:t>
            </a:r>
            <a:r>
              <a:rPr lang="en-US" sz="2000" dirty="0" smtClean="0"/>
              <a:t>premium for less than 30 credits </a:t>
            </a:r>
            <a:r>
              <a:rPr lang="en-US" sz="2000" dirty="0"/>
              <a:t>is $</a:t>
            </a:r>
            <a:r>
              <a:rPr lang="en-US" sz="2000" dirty="0" smtClean="0"/>
              <a:t>437.</a:t>
            </a:r>
          </a:p>
          <a:p>
            <a:endParaRPr lang="en-US" dirty="0"/>
          </a:p>
          <a:p>
            <a:pPr marL="285750" indent="-285750">
              <a:buFont typeface="Arial" panose="020B0604020202020204" pitchFamily="34" charset="0"/>
              <a:buChar char="•"/>
            </a:pPr>
            <a:r>
              <a:rPr lang="en-US" sz="2000" dirty="0"/>
              <a:t>The Part B Supplemental Medical Insurance monthly base premium is $</a:t>
            </a:r>
            <a:r>
              <a:rPr lang="en-US" sz="2000" dirty="0" smtClean="0"/>
              <a:t>135.50.  Some people with higher incomes will pay a higher amount.</a:t>
            </a:r>
          </a:p>
          <a:p>
            <a:endParaRPr lang="en-US" dirty="0" smtClean="0"/>
          </a:p>
        </p:txBody>
      </p:sp>
      <p:sp>
        <p:nvSpPr>
          <p:cNvPr id="2" name="Rectangle 1"/>
          <p:cNvSpPr/>
          <p:nvPr/>
        </p:nvSpPr>
        <p:spPr>
          <a:xfrm>
            <a:off x="0" y="1044714"/>
            <a:ext cx="9144000" cy="707886"/>
          </a:xfrm>
          <a:prstGeom prst="rect">
            <a:avLst/>
          </a:prstGeom>
        </p:spPr>
        <p:txBody>
          <a:bodyPr wrap="square">
            <a:spAutoFit/>
          </a:bodyPr>
          <a:lstStyle/>
          <a:p>
            <a:pPr algn="ctr"/>
            <a:r>
              <a:rPr lang="en-US" sz="4000" b="1" dirty="0" smtClean="0">
                <a:latin typeface="+mj-lt"/>
              </a:rPr>
              <a:t>What’s</a:t>
            </a:r>
            <a:r>
              <a:rPr lang="en-US" sz="3600" b="1" dirty="0" smtClean="0">
                <a:latin typeface="+mj-lt"/>
              </a:rPr>
              <a:t> New in 2019?</a:t>
            </a:r>
            <a:endParaRPr lang="en-US" sz="3600" b="1" dirty="0">
              <a:latin typeface="+mj-lt"/>
            </a:endParaRPr>
          </a:p>
        </p:txBody>
      </p:sp>
    </p:spTree>
    <p:extLst>
      <p:ext uri="{BB962C8B-B14F-4D97-AF65-F5344CB8AC3E}">
        <p14:creationId xmlns:p14="http://schemas.microsoft.com/office/powerpoint/2010/main" val="59254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169304716"/>
              </p:ext>
            </p:extLst>
          </p:nvPr>
        </p:nvGraphicFramePr>
        <p:xfrm>
          <a:off x="302622" y="317862"/>
          <a:ext cx="8077200" cy="654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2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45009893"/>
              </p:ext>
            </p:extLst>
          </p:nvPr>
        </p:nvGraphicFramePr>
        <p:xfrm>
          <a:off x="228600" y="0"/>
          <a:ext cx="8686800" cy="590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r="2500" b="4445"/>
          <a:stretch/>
        </p:blipFill>
        <p:spPr>
          <a:xfrm>
            <a:off x="0" y="0"/>
            <a:ext cx="8915400" cy="6858000"/>
          </a:xfrm>
          <a:prstGeom prst="rect">
            <a:avLst/>
          </a:prstGeom>
        </p:spPr>
      </p:pic>
      <p:sp>
        <p:nvSpPr>
          <p:cNvPr id="5" name="AutoShape 4"/>
          <p:cNvSpPr>
            <a:spLocks noChangeArrowheads="1"/>
          </p:cNvSpPr>
          <p:nvPr/>
        </p:nvSpPr>
        <p:spPr bwMode="auto">
          <a:xfrm rot="8583445">
            <a:off x="1190666" y="2529659"/>
            <a:ext cx="1447800" cy="388668"/>
          </a:xfrm>
          <a:prstGeom prst="rightArrow">
            <a:avLst>
              <a:gd name="adj1" fmla="val 50000"/>
              <a:gd name="adj2" fmla="val 95000"/>
            </a:avLst>
          </a:prstGeom>
          <a:solidFill>
            <a:schemeClr val="accent6"/>
          </a:solidFill>
          <a:ln w="12700">
            <a:solidFill>
              <a:schemeClr val="tx2"/>
            </a:solidFill>
            <a:miter lim="800000"/>
            <a:headEnd type="none" w="sm" len="sm"/>
            <a:tailEnd type="none" w="sm" len="sm"/>
          </a:ln>
        </p:spPr>
        <p:txBody>
          <a:bodyPr wrap="none" anchor="ctr"/>
          <a:lstStyle/>
          <a:p>
            <a:endParaRPr lang="en-US" sz="2000" b="1" dirty="0">
              <a:latin typeface="Arial" charset="0"/>
            </a:endParaRPr>
          </a:p>
        </p:txBody>
      </p:sp>
      <p:sp>
        <p:nvSpPr>
          <p:cNvPr id="6" name="AutoShape 4"/>
          <p:cNvSpPr>
            <a:spLocks noChangeArrowheads="1"/>
          </p:cNvSpPr>
          <p:nvPr/>
        </p:nvSpPr>
        <p:spPr bwMode="auto">
          <a:xfrm rot="8583445">
            <a:off x="2867065" y="2548053"/>
            <a:ext cx="1447800" cy="388668"/>
          </a:xfrm>
          <a:prstGeom prst="rightArrow">
            <a:avLst>
              <a:gd name="adj1" fmla="val 50000"/>
              <a:gd name="adj2" fmla="val 95000"/>
            </a:avLst>
          </a:prstGeom>
          <a:solidFill>
            <a:schemeClr val="accent6"/>
          </a:solidFill>
          <a:ln w="12700">
            <a:solidFill>
              <a:schemeClr val="tx2"/>
            </a:solidFill>
            <a:miter lim="800000"/>
            <a:headEnd type="none" w="sm" len="sm"/>
            <a:tailEnd type="none" w="sm" len="sm"/>
          </a:ln>
        </p:spPr>
        <p:txBody>
          <a:bodyPr wrap="none" anchor="ctr"/>
          <a:lstStyle/>
          <a:p>
            <a:endParaRPr lang="en-US" sz="2000" b="1" dirty="0">
              <a:latin typeface="Arial" charset="0"/>
            </a:endParaRPr>
          </a:p>
        </p:txBody>
      </p:sp>
      <p:sp>
        <p:nvSpPr>
          <p:cNvPr id="7" name="AutoShape 4"/>
          <p:cNvSpPr>
            <a:spLocks noChangeArrowheads="1"/>
          </p:cNvSpPr>
          <p:nvPr/>
        </p:nvSpPr>
        <p:spPr bwMode="auto">
          <a:xfrm rot="8583445">
            <a:off x="4551346" y="2548055"/>
            <a:ext cx="1447800" cy="388668"/>
          </a:xfrm>
          <a:prstGeom prst="rightArrow">
            <a:avLst>
              <a:gd name="adj1" fmla="val 50000"/>
              <a:gd name="adj2" fmla="val 95000"/>
            </a:avLst>
          </a:prstGeom>
          <a:solidFill>
            <a:schemeClr val="accent6"/>
          </a:solidFill>
          <a:ln w="12700">
            <a:solidFill>
              <a:schemeClr val="tx2"/>
            </a:solidFill>
            <a:miter lim="800000"/>
            <a:headEnd type="none" w="sm" len="sm"/>
            <a:tailEnd type="none" w="sm" len="sm"/>
          </a:ln>
        </p:spPr>
        <p:txBody>
          <a:bodyPr wrap="none" anchor="ctr"/>
          <a:lstStyle/>
          <a:p>
            <a:endParaRPr lang="en-US" sz="2000" b="1" dirty="0">
              <a:latin typeface="Arial" charset="0"/>
            </a:endParaRPr>
          </a:p>
        </p:txBody>
      </p:sp>
    </p:spTree>
    <p:extLst>
      <p:ext uri="{BB962C8B-B14F-4D97-AF65-F5344CB8AC3E}">
        <p14:creationId xmlns:p14="http://schemas.microsoft.com/office/powerpoint/2010/main" val="2059516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54361032"/>
              </p:ext>
            </p:extLst>
          </p:nvPr>
        </p:nvGraphicFramePr>
        <p:xfrm>
          <a:off x="304800" y="1127313"/>
          <a:ext cx="8610600" cy="4552566"/>
        </p:xfrm>
        <a:graphic>
          <a:graphicData uri="http://schemas.openxmlformats.org/drawingml/2006/table">
            <a:tbl>
              <a:tblPr firstRow="1" bandRow="1">
                <a:tableStyleId>{69CF1AB2-1976-4502-BF36-3FF5EA218861}</a:tableStyleId>
              </a:tblPr>
              <a:tblGrid>
                <a:gridCol w="4305300">
                  <a:extLst>
                    <a:ext uri="{9D8B030D-6E8A-4147-A177-3AD203B41FA5}">
                      <a16:colId xmlns="" xmlns:a16="http://schemas.microsoft.com/office/drawing/2014/main" val="20000"/>
                    </a:ext>
                  </a:extLst>
                </a:gridCol>
                <a:gridCol w="4305300">
                  <a:extLst>
                    <a:ext uri="{9D8B030D-6E8A-4147-A177-3AD203B41FA5}">
                      <a16:colId xmlns="" xmlns:a16="http://schemas.microsoft.com/office/drawing/2014/main" val="20001"/>
                    </a:ext>
                  </a:extLst>
                </a:gridCol>
              </a:tblGrid>
              <a:tr h="956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If you enroll in this month of your initial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Then your Part B Medicare coverage starts:</a:t>
                      </a:r>
                    </a:p>
                  </a:txBody>
                  <a:tcPr marL="104371" marR="104371" marT="52185" marB="52185">
                    <a:solidFill>
                      <a:srgbClr val="007D7D"/>
                    </a:solidFill>
                  </a:tcPr>
                </a:tc>
                <a:extLst>
                  <a:ext uri="{0D108BD9-81ED-4DB2-BD59-A6C34878D82A}">
                    <a16:rowId xmlns="" xmlns:a16="http://schemas.microsoft.com/office/drawing/2014/main" val="10000"/>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One to three months before you reach age 65</a:t>
                      </a:r>
                    </a:p>
                  </a:txBody>
                  <a:tcPr marL="104371" marR="104371" marT="52185" marB="521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The month you reach age 65</a:t>
                      </a:r>
                    </a:p>
                  </a:txBody>
                  <a:tcPr marL="104371" marR="104371" marT="52185" marB="52185"/>
                </a:tc>
                <a:extLst>
                  <a:ext uri="{0D108BD9-81ED-4DB2-BD59-A6C34878D82A}">
                    <a16:rowId xmlns="" xmlns:a16="http://schemas.microsoft.com/office/drawing/2014/main" val="10001"/>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The month you reach age 65 </a:t>
                      </a:r>
                    </a:p>
                  </a:txBody>
                  <a:tcPr marL="104371" marR="104371" marT="52185" marB="52185"/>
                </a:tc>
                <a:tc>
                  <a:txBody>
                    <a:bodyPr/>
                    <a:lstStyle/>
                    <a:p>
                      <a:r>
                        <a:rPr lang="en-US" sz="2100" dirty="0" smtClean="0"/>
                        <a:t>One month after the month you reach age 65</a:t>
                      </a:r>
                    </a:p>
                  </a:txBody>
                  <a:tcPr marL="104371" marR="104371" marT="52185" marB="52185"/>
                </a:tc>
                <a:extLst>
                  <a:ext uri="{0D108BD9-81ED-4DB2-BD59-A6C34878D82A}">
                    <a16:rowId xmlns="" xmlns:a16="http://schemas.microsoft.com/office/drawing/2014/main" val="10002"/>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One month after you reach age 65</a:t>
                      </a:r>
                    </a:p>
                  </a:txBody>
                  <a:tcPr marL="104371" marR="104371" marT="52185" marB="521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Two months after the month of enrollment</a:t>
                      </a:r>
                    </a:p>
                  </a:txBody>
                  <a:tcPr marL="104371" marR="104371" marT="52185" marB="52185"/>
                </a:tc>
                <a:extLst>
                  <a:ext uri="{0D108BD9-81ED-4DB2-BD59-A6C34878D82A}">
                    <a16:rowId xmlns="" xmlns:a16="http://schemas.microsoft.com/office/drawing/2014/main" val="10003"/>
                  </a:ext>
                </a:extLst>
              </a:tr>
              <a:tr h="849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Two or three months after you reach age 65</a:t>
                      </a:r>
                    </a:p>
                  </a:txBody>
                  <a:tcPr marL="104371" marR="104371" marT="52185" marB="521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Three months after the month of enrollment</a:t>
                      </a:r>
                    </a:p>
                  </a:txBody>
                  <a:tcPr marL="104371" marR="104371" marT="52185" marB="52185"/>
                </a:tc>
                <a:extLst>
                  <a:ext uri="{0D108BD9-81ED-4DB2-BD59-A6C34878D82A}">
                    <a16:rowId xmlns="" xmlns:a16="http://schemas.microsoft.com/office/drawing/2014/main" val="10004"/>
                  </a:ext>
                </a:extLst>
              </a:tr>
            </a:tbl>
          </a:graphicData>
        </a:graphic>
      </p:graphicFrame>
      <p:sp>
        <p:nvSpPr>
          <p:cNvPr id="3" name="TextBox 2"/>
          <p:cNvSpPr txBox="1"/>
          <p:nvPr/>
        </p:nvSpPr>
        <p:spPr>
          <a:xfrm>
            <a:off x="0" y="270933"/>
            <a:ext cx="914400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Medicare Part B Coverage</a:t>
            </a: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32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629400"/>
          </a:xfrm>
        </p:spPr>
        <p:txBody>
          <a:bodyPr>
            <a:normAutofit/>
          </a:bodyPr>
          <a:lstStyle/>
          <a:p>
            <a:r>
              <a:rPr lang="en-US" sz="3600" b="1" i="1" u="sng" dirty="0" smtClean="0">
                <a:cs typeface="Arial" panose="020B0604020202020204" pitchFamily="34" charset="0"/>
              </a:rPr>
              <a:t>August 14, 1935</a:t>
            </a:r>
            <a:endParaRPr lang="en-US" sz="3600" b="1" i="1" u="sng" dirty="0">
              <a:cs typeface="Arial" panose="020B0604020202020204" pitchFamily="34" charset="0"/>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00" t="27499" r="37162" b="45563"/>
          <a:stretch/>
        </p:blipFill>
        <p:spPr bwMode="auto">
          <a:xfrm>
            <a:off x="266700" y="4324350"/>
            <a:ext cx="8610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89" t="38669" r="36627" b="35461"/>
          <a:stretch/>
        </p:blipFill>
        <p:spPr bwMode="auto">
          <a:xfrm>
            <a:off x="215901" y="1441361"/>
            <a:ext cx="8661399" cy="278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400" y="167425"/>
            <a:ext cx="9144000" cy="707886"/>
          </a:xfrm>
          <a:prstGeom prst="rect">
            <a:avLst/>
          </a:prstGeom>
        </p:spPr>
        <p:txBody>
          <a:bodyPr wrap="square">
            <a:spAutoFit/>
          </a:bodyPr>
          <a:lstStyle/>
          <a:p>
            <a:pPr algn="ctr"/>
            <a:r>
              <a:rPr lang="en-US" sz="4000" b="1" i="1" dirty="0">
                <a:latin typeface="Book Antiqua" panose="02040602050305030304" pitchFamily="18" charset="0"/>
              </a:rPr>
              <a:t>Social Security </a:t>
            </a:r>
            <a:r>
              <a:rPr lang="en-US" sz="4000" b="1" i="1" dirty="0" smtClean="0">
                <a:latin typeface="Book Antiqua" panose="02040602050305030304" pitchFamily="18" charset="0"/>
              </a:rPr>
              <a:t>83 Years </a:t>
            </a:r>
            <a:r>
              <a:rPr lang="en-US" sz="3200" b="1" i="1" dirty="0">
                <a:latin typeface="Book Antiqua" panose="02040602050305030304" pitchFamily="18" charset="0"/>
              </a:rPr>
              <a:t>– </a:t>
            </a:r>
            <a:endParaRPr lang="en-US" sz="3200" b="1" i="1" dirty="0" smtClean="0">
              <a:latin typeface="Book Antiqua" panose="02040602050305030304" pitchFamily="18" charset="0"/>
            </a:endParaRPr>
          </a:p>
        </p:txBody>
      </p:sp>
    </p:spTree>
    <p:extLst>
      <p:ext uri="{BB962C8B-B14F-4D97-AF65-F5344CB8AC3E}">
        <p14:creationId xmlns:p14="http://schemas.microsoft.com/office/powerpoint/2010/main" val="17803009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7296" y="113641"/>
            <a:ext cx="9144000" cy="800219"/>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Medicare standard Part B premium for 2019</a:t>
            </a:r>
            <a:endParaRPr lang="en-US" dirty="0" smtClean="0">
              <a:latin typeface="Times New Roman" panose="02020603050405020304" pitchFamily="18" charset="0"/>
              <a:cs typeface="Times New Roman" panose="02020603050405020304" pitchFamily="18" charset="0"/>
            </a:endParaRPr>
          </a:p>
          <a:p>
            <a:pPr algn="ctr"/>
            <a:r>
              <a:rPr lang="en-US" dirty="0" smtClean="0"/>
              <a:t>If you’re single and file an individual tax return, or married and file a joint tax return: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3600664"/>
              </p:ext>
            </p:extLst>
          </p:nvPr>
        </p:nvGraphicFramePr>
        <p:xfrm>
          <a:off x="0" y="1037629"/>
          <a:ext cx="9116704" cy="5820370"/>
        </p:xfrm>
        <a:graphic>
          <a:graphicData uri="http://schemas.openxmlformats.org/drawingml/2006/table">
            <a:tbl>
              <a:tblPr firstRow="1" bandRow="1">
                <a:tableStyleId>{69CF1AB2-1976-4502-BF36-3FF5EA218861}</a:tableStyleId>
              </a:tblPr>
              <a:tblGrid>
                <a:gridCol w="5091267">
                  <a:extLst>
                    <a:ext uri="{9D8B030D-6E8A-4147-A177-3AD203B41FA5}">
                      <a16:colId xmlns="" xmlns:a16="http://schemas.microsoft.com/office/drawing/2014/main" val="20000"/>
                    </a:ext>
                  </a:extLst>
                </a:gridCol>
                <a:gridCol w="1585558">
                  <a:extLst>
                    <a:ext uri="{9D8B030D-6E8A-4147-A177-3AD203B41FA5}">
                      <a16:colId xmlns="" xmlns:a16="http://schemas.microsoft.com/office/drawing/2014/main" val="20001"/>
                    </a:ext>
                  </a:extLst>
                </a:gridCol>
                <a:gridCol w="2439879">
                  <a:extLst>
                    <a:ext uri="{9D8B030D-6E8A-4147-A177-3AD203B41FA5}">
                      <a16:colId xmlns="" xmlns:a16="http://schemas.microsoft.com/office/drawing/2014/main" val="20002"/>
                    </a:ext>
                  </a:extLst>
                </a:gridCol>
              </a:tblGrid>
              <a:tr h="1178282">
                <a:tc>
                  <a:txBody>
                    <a:bodyPr/>
                    <a:lstStyle/>
                    <a:p>
                      <a:r>
                        <a:rPr lang="en-US" sz="1600" dirty="0" smtClean="0">
                          <a:solidFill>
                            <a:schemeClr val="bg1"/>
                          </a:solidFill>
                        </a:rPr>
                        <a:t>Modified</a:t>
                      </a:r>
                      <a:r>
                        <a:rPr lang="en-US" sz="1600" baseline="0" dirty="0" smtClean="0">
                          <a:solidFill>
                            <a:schemeClr val="bg1"/>
                          </a:solidFill>
                        </a:rPr>
                        <a:t> Adjusted Gross Income (MAGI)</a:t>
                      </a:r>
                      <a:endParaRPr lang="en-US" sz="1600" b="1" dirty="0">
                        <a:solidFill>
                          <a:schemeClr val="bg1"/>
                        </a:solidFill>
                      </a:endParaRPr>
                    </a:p>
                  </a:txBody>
                  <a:tcPr>
                    <a:solidFill>
                      <a:srgbClr val="007D7D"/>
                    </a:solidFill>
                  </a:tcPr>
                </a:tc>
                <a:tc>
                  <a:txBody>
                    <a:bodyPr/>
                    <a:lstStyle/>
                    <a:p>
                      <a:r>
                        <a:rPr lang="en-US" sz="1600" dirty="0" smtClean="0">
                          <a:solidFill>
                            <a:schemeClr val="bg1"/>
                          </a:solidFill>
                        </a:rPr>
                        <a:t>Part B monthly premium amount</a:t>
                      </a:r>
                      <a:endParaRPr lang="en-US" sz="1600" b="1" dirty="0">
                        <a:solidFill>
                          <a:schemeClr val="bg1"/>
                        </a:solidFill>
                      </a:endParaRPr>
                    </a:p>
                  </a:txBody>
                  <a:tcPr>
                    <a:solidFill>
                      <a:srgbClr val="007D7D"/>
                    </a:solidFill>
                  </a:tcPr>
                </a:tc>
                <a:tc>
                  <a:txBody>
                    <a:bodyPr/>
                    <a:lstStyle/>
                    <a:p>
                      <a:r>
                        <a:rPr lang="en-US" sz="1600" dirty="0" smtClean="0">
                          <a:solidFill>
                            <a:schemeClr val="bg1"/>
                          </a:solidFill>
                        </a:rPr>
                        <a:t>Prescription drug coverage monthly premium amount</a:t>
                      </a:r>
                      <a:endParaRPr lang="en-US" sz="1600" b="1" dirty="0">
                        <a:solidFill>
                          <a:schemeClr val="bg1"/>
                        </a:solidFill>
                      </a:endParaRPr>
                    </a:p>
                  </a:txBody>
                  <a:tcPr>
                    <a:solidFill>
                      <a:srgbClr val="007D7D"/>
                    </a:solidFill>
                  </a:tcPr>
                </a:tc>
                <a:extLst>
                  <a:ext uri="{0D108BD9-81ED-4DB2-BD59-A6C34878D82A}">
                    <a16:rowId xmlns="" xmlns:a16="http://schemas.microsoft.com/office/drawing/2014/main" val="10000"/>
                  </a:ext>
                </a:extLst>
              </a:tr>
              <a:tr h="635929">
                <a:tc>
                  <a:txBody>
                    <a:bodyPr/>
                    <a:lstStyle/>
                    <a:p>
                      <a:r>
                        <a:rPr lang="en-US" sz="1300" dirty="0" smtClean="0"/>
                        <a:t>Individuals with a MAGI of $85,000 or less </a:t>
                      </a:r>
                    </a:p>
                    <a:p>
                      <a:r>
                        <a:rPr lang="en-US" sz="1300" dirty="0" smtClean="0"/>
                        <a:t>Married couples with a MAGI of $170,000 or less</a:t>
                      </a:r>
                      <a:endParaRPr lang="en-US" sz="1300" b="1" dirty="0"/>
                    </a:p>
                  </a:txBody>
                  <a:tcPr/>
                </a:tc>
                <a:tc>
                  <a:txBody>
                    <a:bodyPr/>
                    <a:lstStyle/>
                    <a:p>
                      <a:r>
                        <a:rPr lang="en-US" sz="1300" dirty="0" smtClean="0"/>
                        <a:t>2019 standard premium</a:t>
                      </a:r>
                      <a:r>
                        <a:rPr lang="en-US" sz="1300" baseline="0" dirty="0" smtClean="0"/>
                        <a:t> </a:t>
                      </a:r>
                      <a:r>
                        <a:rPr lang="en-US" sz="1300" dirty="0" smtClean="0"/>
                        <a:t>$135.50</a:t>
                      </a:r>
                      <a:endParaRPr lang="en-US" sz="1300" b="1" dirty="0"/>
                    </a:p>
                  </a:txBody>
                  <a:tcPr/>
                </a:tc>
                <a:tc>
                  <a:txBody>
                    <a:bodyPr/>
                    <a:lstStyle/>
                    <a:p>
                      <a:r>
                        <a:rPr lang="en-US" sz="1300" dirty="0" smtClean="0"/>
                        <a:t>Your plan premium</a:t>
                      </a:r>
                      <a:endParaRPr lang="en-US" sz="1300" b="1" dirty="0"/>
                    </a:p>
                  </a:txBody>
                  <a:tcPr/>
                </a:tc>
                <a:extLst>
                  <a:ext uri="{0D108BD9-81ED-4DB2-BD59-A6C34878D82A}">
                    <a16:rowId xmlns="" xmlns:a16="http://schemas.microsoft.com/office/drawing/2014/main" val="10001"/>
                  </a:ext>
                </a:extLst>
              </a:tr>
              <a:tr h="757467">
                <a:tc>
                  <a:txBody>
                    <a:bodyPr/>
                    <a:lstStyle/>
                    <a:p>
                      <a:r>
                        <a:rPr lang="en-US" sz="1300" dirty="0" smtClean="0"/>
                        <a:t>Individuals with a MAGI above $85,000 up to $107,000 </a:t>
                      </a:r>
                    </a:p>
                    <a:p>
                      <a:r>
                        <a:rPr lang="en-US" sz="1300" dirty="0" smtClean="0"/>
                        <a:t>Married couples with a MAGI above $170,000 up to $214,000</a:t>
                      </a:r>
                      <a:endParaRPr lang="en-US" sz="1300" b="1" dirty="0"/>
                    </a:p>
                  </a:txBody>
                  <a:tcPr/>
                </a:tc>
                <a:tc>
                  <a:txBody>
                    <a:bodyPr/>
                    <a:lstStyle/>
                    <a:p>
                      <a:r>
                        <a:rPr lang="en-US" sz="1300" dirty="0" smtClean="0"/>
                        <a:t>Standard premium </a:t>
                      </a:r>
                    </a:p>
                    <a:p>
                      <a:r>
                        <a:rPr lang="en-US" sz="1300" dirty="0" smtClean="0"/>
                        <a:t>+ $54.10</a:t>
                      </a:r>
                      <a:endParaRPr lang="en-US" sz="1300" b="1" dirty="0"/>
                    </a:p>
                  </a:txBody>
                  <a:tcPr/>
                </a:tc>
                <a:tc>
                  <a:txBody>
                    <a:bodyPr/>
                    <a:lstStyle/>
                    <a:p>
                      <a:r>
                        <a:rPr lang="en-US" sz="1300" dirty="0" smtClean="0"/>
                        <a:t>Your plan premium + $12.40</a:t>
                      </a:r>
                      <a:endParaRPr lang="en-US" sz="1300" b="1" dirty="0"/>
                    </a:p>
                  </a:txBody>
                  <a:tcPr/>
                </a:tc>
                <a:extLst>
                  <a:ext uri="{0D108BD9-81ED-4DB2-BD59-A6C34878D82A}">
                    <a16:rowId xmlns="" xmlns:a16="http://schemas.microsoft.com/office/drawing/2014/main" val="10002"/>
                  </a:ext>
                </a:extLst>
              </a:tr>
              <a:tr h="757467">
                <a:tc>
                  <a:txBody>
                    <a:bodyPr/>
                    <a:lstStyle/>
                    <a:p>
                      <a:r>
                        <a:rPr lang="en-US" sz="1300" dirty="0" smtClean="0"/>
                        <a:t>Individuals with a MAGI above $107,000 up to $133,500 </a:t>
                      </a:r>
                    </a:p>
                    <a:p>
                      <a:r>
                        <a:rPr lang="en-US" sz="1300" dirty="0" smtClean="0"/>
                        <a:t>Married couples with a MAGI above $214,000 up to $267,000</a:t>
                      </a:r>
                      <a:endParaRPr lang="en-US" sz="1300" b="1" dirty="0"/>
                    </a:p>
                  </a:txBody>
                  <a:tcPr/>
                </a:tc>
                <a:tc>
                  <a:txBody>
                    <a:bodyPr/>
                    <a:lstStyle/>
                    <a:p>
                      <a:r>
                        <a:rPr lang="en-US" sz="1300" dirty="0" smtClean="0"/>
                        <a:t>Standard premium </a:t>
                      </a:r>
                    </a:p>
                    <a:p>
                      <a:r>
                        <a:rPr lang="en-US" sz="1300" dirty="0" smtClean="0"/>
                        <a:t>+ $135.40</a:t>
                      </a:r>
                      <a:endParaRPr lang="en-US" sz="1300" b="1" dirty="0"/>
                    </a:p>
                  </a:txBody>
                  <a:tcPr/>
                </a:tc>
                <a:tc>
                  <a:txBody>
                    <a:bodyPr/>
                    <a:lstStyle/>
                    <a:p>
                      <a:r>
                        <a:rPr lang="en-US" sz="1300" dirty="0" smtClean="0"/>
                        <a:t>Your plan premium + $31.90</a:t>
                      </a:r>
                      <a:endParaRPr lang="en-US" sz="1300" b="1" dirty="0"/>
                    </a:p>
                  </a:txBody>
                  <a:tcPr/>
                </a:tc>
                <a:extLst>
                  <a:ext uri="{0D108BD9-81ED-4DB2-BD59-A6C34878D82A}">
                    <a16:rowId xmlns="" xmlns:a16="http://schemas.microsoft.com/office/drawing/2014/main" val="10003"/>
                  </a:ext>
                </a:extLst>
              </a:tr>
              <a:tr h="757467">
                <a:tc>
                  <a:txBody>
                    <a:bodyPr/>
                    <a:lstStyle/>
                    <a:p>
                      <a:r>
                        <a:rPr lang="en-US" sz="1300" dirty="0" smtClean="0"/>
                        <a:t>Individuals with a MAGI above $133,500 up to $160,000 </a:t>
                      </a:r>
                    </a:p>
                    <a:p>
                      <a:r>
                        <a:rPr lang="en-US" sz="1300" dirty="0" smtClean="0"/>
                        <a:t>Married couples with a MAGI above $267,000 up to $320,000</a:t>
                      </a:r>
                      <a:endParaRPr lang="en-US" sz="1300" b="1" dirty="0"/>
                    </a:p>
                  </a:txBody>
                  <a:tcPr/>
                </a:tc>
                <a:tc>
                  <a:txBody>
                    <a:bodyPr/>
                    <a:lstStyle/>
                    <a:p>
                      <a:r>
                        <a:rPr lang="en-US" sz="1300" dirty="0" smtClean="0"/>
                        <a:t>Standard premium </a:t>
                      </a:r>
                    </a:p>
                    <a:p>
                      <a:r>
                        <a:rPr lang="en-US" sz="1300" dirty="0" smtClean="0"/>
                        <a:t>+ $216.70</a:t>
                      </a:r>
                      <a:endParaRPr lang="en-US" sz="1300" b="1" dirty="0"/>
                    </a:p>
                  </a:txBody>
                  <a:tcPr/>
                </a:tc>
                <a:tc>
                  <a:txBody>
                    <a:bodyPr/>
                    <a:lstStyle/>
                    <a:p>
                      <a:r>
                        <a:rPr lang="en-US" sz="1300" dirty="0" smtClean="0"/>
                        <a:t>Your plan premium + $51.40</a:t>
                      </a:r>
                      <a:endParaRPr lang="en-US" sz="1300" b="1" dirty="0"/>
                    </a:p>
                  </a:txBody>
                  <a:tcPr/>
                </a:tc>
                <a:extLst>
                  <a:ext uri="{0D108BD9-81ED-4DB2-BD59-A6C34878D82A}">
                    <a16:rowId xmlns="" xmlns:a16="http://schemas.microsoft.com/office/drawing/2014/main" val="10004"/>
                  </a:ext>
                </a:extLst>
              </a:tr>
              <a:tr h="757467">
                <a:tc>
                  <a:txBody>
                    <a:bodyPr/>
                    <a:lstStyle/>
                    <a:p>
                      <a:r>
                        <a:rPr lang="en-US" sz="1300" dirty="0" smtClean="0"/>
                        <a:t>Individuals with a MAGI above $160,000 up to $500,000</a:t>
                      </a:r>
                    </a:p>
                    <a:p>
                      <a:r>
                        <a:rPr lang="en-US" sz="1300" dirty="0" smtClean="0"/>
                        <a:t>Married couples with a MAGI above $320,000 up to $750,000</a:t>
                      </a:r>
                    </a:p>
                  </a:txBody>
                  <a:tcPr/>
                </a:tc>
                <a:tc>
                  <a:txBody>
                    <a:bodyPr/>
                    <a:lstStyle/>
                    <a:p>
                      <a:r>
                        <a:rPr lang="en-US" sz="1300" dirty="0" smtClean="0"/>
                        <a:t>Standard premium </a:t>
                      </a:r>
                    </a:p>
                    <a:p>
                      <a:r>
                        <a:rPr lang="en-US" sz="1300" dirty="0" smtClean="0"/>
                        <a:t>+ $297.90</a:t>
                      </a:r>
                    </a:p>
                  </a:txBody>
                  <a:tcPr/>
                </a:tc>
                <a:tc>
                  <a:txBody>
                    <a:bodyPr/>
                    <a:lstStyle/>
                    <a:p>
                      <a:r>
                        <a:rPr lang="en-US" sz="1300" dirty="0" smtClean="0"/>
                        <a:t>Your plan premium + $70.90</a:t>
                      </a:r>
                    </a:p>
                  </a:txBody>
                  <a:tcPr/>
                </a:tc>
                <a:extLst>
                  <a:ext uri="{0D108BD9-81ED-4DB2-BD59-A6C34878D82A}">
                    <a16:rowId xmlns="" xmlns:a16="http://schemas.microsoft.com/office/drawing/2014/main" val="10005"/>
                  </a:ext>
                </a:extLst>
              </a:tr>
              <a:tr h="976291">
                <a:tc>
                  <a:txBody>
                    <a:bodyPr/>
                    <a:lstStyle/>
                    <a:p>
                      <a:r>
                        <a:rPr lang="en-US" sz="1300" b="0" dirty="0" smtClean="0"/>
                        <a:t>Individuals</a:t>
                      </a:r>
                      <a:r>
                        <a:rPr lang="en-US" sz="1300" b="0" baseline="0" dirty="0" smtClean="0"/>
                        <a:t> with a MAGI equal to or greater than $500,000</a:t>
                      </a:r>
                    </a:p>
                    <a:p>
                      <a:r>
                        <a:rPr lang="en-US" sz="1300" b="0" baseline="0" dirty="0" smtClean="0"/>
                        <a:t>Married couples with a MAGI equal to or greater than $750,000</a:t>
                      </a:r>
                      <a:endParaRPr lang="en-US" sz="1300" b="0" dirty="0" smtClean="0"/>
                    </a:p>
                  </a:txBody>
                  <a:tcPr/>
                </a:tc>
                <a:tc>
                  <a:txBody>
                    <a:bodyPr/>
                    <a:lstStyle/>
                    <a:p>
                      <a:r>
                        <a:rPr lang="en-US" sz="1300" b="0" dirty="0" smtClean="0"/>
                        <a:t>Standard</a:t>
                      </a:r>
                      <a:r>
                        <a:rPr lang="en-US" sz="1300" b="0" baseline="0" dirty="0" smtClean="0"/>
                        <a:t> premium</a:t>
                      </a:r>
                    </a:p>
                    <a:p>
                      <a:r>
                        <a:rPr lang="en-US" sz="1300" b="0" baseline="0" dirty="0" smtClean="0"/>
                        <a:t>+$325.00</a:t>
                      </a:r>
                      <a:endParaRPr lang="en-US" sz="1300" b="0" dirty="0" smtClean="0"/>
                    </a:p>
                    <a:p>
                      <a:endParaRPr lang="en-US" sz="13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smtClean="0"/>
                        <a:t>Your</a:t>
                      </a:r>
                      <a:r>
                        <a:rPr lang="en-US" sz="1300" b="0" baseline="0" dirty="0" smtClean="0"/>
                        <a:t> plan premium + $77.40</a:t>
                      </a:r>
                      <a:endParaRPr lang="en-US" sz="1300" b="0" dirty="0" smtClean="0"/>
                    </a:p>
                    <a:p>
                      <a:endParaRPr lang="en-US" sz="1300" b="0" dirty="0" smtClean="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35268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8758"/>
            <a:ext cx="9143999" cy="913790"/>
          </a:xfrm>
          <a:prstGeom prst="rect">
            <a:avLst/>
          </a:prstGeom>
        </p:spPr>
        <p:txBody>
          <a:bodyPr/>
          <a:lstStyle/>
          <a:p>
            <a:r>
              <a:rPr lang="en-US" sz="4000" dirty="0" smtClean="0"/>
              <a:t>Extra Help Program</a:t>
            </a:r>
            <a:endParaRPr lang="en-US" sz="4000" dirty="0"/>
          </a:p>
        </p:txBody>
      </p:sp>
      <p:sp>
        <p:nvSpPr>
          <p:cNvPr id="4" name="Content Placeholder 3"/>
          <p:cNvSpPr>
            <a:spLocks noGrp="1"/>
          </p:cNvSpPr>
          <p:nvPr>
            <p:ph idx="4294967295"/>
          </p:nvPr>
        </p:nvSpPr>
        <p:spPr>
          <a:xfrm>
            <a:off x="406444" y="1072548"/>
            <a:ext cx="5093603" cy="4409387"/>
          </a:xfrm>
          <a:prstGeom prst="rect">
            <a:avLst/>
          </a:prstGeom>
        </p:spPr>
        <p:txBody>
          <a:bodyPr>
            <a:normAutofit fontScale="92500" lnSpcReduction="20000"/>
          </a:bodyPr>
          <a:lstStyle/>
          <a:p>
            <a:r>
              <a:rPr lang="en-US" sz="3300" b="1" dirty="0" smtClean="0"/>
              <a:t>Medicare beneficiaries 	may qualify for Extra 	Help with their 	Medicare 	prescription 		drug plan costs.</a:t>
            </a:r>
          </a:p>
          <a:p>
            <a:endParaRPr lang="en-US" sz="3300" b="1" dirty="0"/>
          </a:p>
          <a:p>
            <a:r>
              <a:rPr lang="en-US" sz="3300" b="1" dirty="0" smtClean="0"/>
              <a:t>Extra Help is estimated 	to be worth about 	$4,900 per year</a:t>
            </a:r>
            <a:r>
              <a:rPr lang="en-US" sz="3000" dirty="0" smtClean="0"/>
              <a:t>.</a:t>
            </a:r>
          </a:p>
          <a:p>
            <a:pPr marL="0" indent="0">
              <a:buNone/>
            </a:pPr>
            <a:endParaRPr lang="en-US" sz="28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1116" y="1378424"/>
            <a:ext cx="3221588" cy="3002197"/>
          </a:xfrm>
          <a:prstGeom prst="rect">
            <a:avLst/>
          </a:prstGeom>
          <a:ln w="22225">
            <a:solidFill>
              <a:schemeClr val="tx1"/>
            </a:solidFill>
          </a:ln>
        </p:spPr>
      </p:pic>
      <p:sp>
        <p:nvSpPr>
          <p:cNvPr id="6" name="TextBox 5"/>
          <p:cNvSpPr txBox="1"/>
          <p:nvPr/>
        </p:nvSpPr>
        <p:spPr>
          <a:xfrm>
            <a:off x="0" y="5481935"/>
            <a:ext cx="9143999" cy="461665"/>
          </a:xfrm>
          <a:prstGeom prst="rect">
            <a:avLst/>
          </a:prstGeom>
          <a:solidFill>
            <a:schemeClr val="tx1"/>
          </a:solidFill>
        </p:spPr>
        <p:txBody>
          <a:bodyPr wrap="square" rtlCol="0">
            <a:spAutoFit/>
          </a:bodyPr>
          <a:lstStyle/>
          <a:p>
            <a:pPr algn="ctr"/>
            <a:r>
              <a:rPr lang="en-US" sz="2400" dirty="0" smtClean="0">
                <a:solidFill>
                  <a:schemeClr val="bg1"/>
                </a:solidFill>
              </a:rPr>
              <a:t>Find out if you qualify at socialsecurity.gov/</a:t>
            </a:r>
            <a:r>
              <a:rPr lang="en-US" sz="2400" dirty="0" err="1" smtClean="0">
                <a:solidFill>
                  <a:schemeClr val="bg1"/>
                </a:solidFill>
              </a:rPr>
              <a:t>extrahelp</a:t>
            </a:r>
            <a:endParaRPr lang="en-US" sz="2400" dirty="0">
              <a:solidFill>
                <a:schemeClr val="bg1"/>
              </a:solidFill>
            </a:endParaRPr>
          </a:p>
        </p:txBody>
      </p:sp>
    </p:spTree>
    <p:extLst>
      <p:ext uri="{BB962C8B-B14F-4D97-AF65-F5344CB8AC3E}">
        <p14:creationId xmlns:p14="http://schemas.microsoft.com/office/powerpoint/2010/main" val="33500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txBox="1">
            <a:spLocks/>
          </p:cNvSpPr>
          <p:nvPr/>
        </p:nvSpPr>
        <p:spPr bwMode="auto">
          <a:xfrm>
            <a:off x="0" y="-127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a:spcBef>
                <a:spcPct val="0"/>
              </a:spcBef>
              <a:buFontTx/>
              <a:buNone/>
            </a:pPr>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b="1" dirty="0">
                <a:latin typeface="+mj-lt"/>
                <a:ea typeface="+mj-ea"/>
                <a:cs typeface="Calibri" pitchFamily="34" charset="0"/>
              </a:rPr>
              <a:t>Services</a:t>
            </a:r>
          </a:p>
        </p:txBody>
      </p:sp>
      <p:sp>
        <p:nvSpPr>
          <p:cNvPr id="5" name="TextBox 4"/>
          <p:cNvSpPr txBox="1"/>
          <p:nvPr/>
        </p:nvSpPr>
        <p:spPr>
          <a:xfrm>
            <a:off x="84083" y="941114"/>
            <a:ext cx="9144000" cy="4902048"/>
          </a:xfrm>
          <a:prstGeom prst="rect">
            <a:avLst/>
          </a:prstGeom>
          <a:noFill/>
        </p:spPr>
        <p:txBody>
          <a:bodyPr wrap="square">
            <a:spAutoFit/>
          </a:bodyPr>
          <a:lstStyle/>
          <a:p>
            <a:pPr algn="ctr">
              <a:defRPr/>
            </a:pPr>
            <a:r>
              <a:rPr lang="en-US" sz="2400" b="1" dirty="0"/>
              <a:t>If you receive benefits or have Medicare, you can:</a:t>
            </a:r>
          </a:p>
          <a:p>
            <a:pPr>
              <a:defRPr/>
            </a:pPr>
            <a:endParaRPr lang="en-US" sz="1600" b="1" dirty="0"/>
          </a:p>
          <a:p>
            <a:pPr marL="800100" lvl="1" indent="-342900">
              <a:lnSpc>
                <a:spcPts val="3000"/>
              </a:lnSpc>
              <a:spcBef>
                <a:spcPts val="0"/>
              </a:spcBef>
              <a:spcAft>
                <a:spcPts val="0"/>
              </a:spcAft>
              <a:buClr>
                <a:srgbClr val="C00000"/>
              </a:buClr>
              <a:buSzPct val="99000"/>
              <a:buFont typeface="Wingdings" panose="05000000000000000000" pitchFamily="2" charset="2"/>
              <a:buChar char="q"/>
              <a:defRPr/>
            </a:pPr>
            <a:r>
              <a:rPr lang="en-US" sz="2000" b="1" dirty="0"/>
              <a:t>Request a replacement Social Security card if you meet certain requirements;</a:t>
            </a:r>
          </a:p>
          <a:p>
            <a:pPr marL="802580" lvl="1" indent="-343963">
              <a:lnSpc>
                <a:spcPts val="3000"/>
              </a:lnSpc>
              <a:buClr>
                <a:srgbClr val="C00000"/>
              </a:buClr>
              <a:buSzPct val="99000"/>
              <a:buFont typeface="Wingdings" panose="05000000000000000000" pitchFamily="2" charset="2"/>
              <a:buChar char="q"/>
              <a:defRPr/>
            </a:pPr>
            <a:r>
              <a:rPr lang="en-US" sz="2000" b="1" dirty="0"/>
              <a:t>Report your wages if you work and receive Disability Insurance (SSDI) and/or Supplemental Security Income (SSI) benefits;</a:t>
            </a:r>
          </a:p>
          <a:p>
            <a:pPr marL="800100" lvl="1" indent="-342900">
              <a:lnSpc>
                <a:spcPts val="3000"/>
              </a:lnSpc>
              <a:spcBef>
                <a:spcPts val="0"/>
              </a:spcBef>
              <a:spcAft>
                <a:spcPts val="0"/>
              </a:spcAft>
              <a:buClr>
                <a:srgbClr val="C00000"/>
              </a:buClr>
              <a:buSzPct val="99000"/>
              <a:buFont typeface="Wingdings" panose="05000000000000000000" pitchFamily="2" charset="2"/>
              <a:buChar char="q"/>
              <a:defRPr/>
            </a:pPr>
            <a:r>
              <a:rPr lang="en-US" sz="2000" b="1" dirty="0" smtClean="0"/>
              <a:t>Get </a:t>
            </a:r>
            <a:r>
              <a:rPr lang="en-US" sz="2000" b="1" dirty="0"/>
              <a:t>a benefit verification letter </a:t>
            </a:r>
            <a:r>
              <a:rPr lang="en-US" sz="2000" b="1" dirty="0" smtClean="0"/>
              <a:t> </a:t>
            </a:r>
            <a:endParaRPr lang="en-US" sz="2000" b="1" dirty="0"/>
          </a:p>
          <a:p>
            <a:pPr marL="800100" lvl="1" indent="-342900">
              <a:lnSpc>
                <a:spcPts val="3000"/>
              </a:lnSpc>
              <a:spcBef>
                <a:spcPts val="0"/>
              </a:spcBef>
              <a:spcAft>
                <a:spcPts val="0"/>
              </a:spcAft>
              <a:buClr>
                <a:srgbClr val="C00000"/>
              </a:buClr>
              <a:buSzPct val="99000"/>
              <a:buFont typeface="Wingdings" panose="05000000000000000000" pitchFamily="2" charset="2"/>
              <a:buChar char="q"/>
              <a:defRPr/>
            </a:pPr>
            <a:r>
              <a:rPr lang="en-US" sz="2000" b="1" dirty="0"/>
              <a:t>Check your benefit and payment information and your earnings record;</a:t>
            </a:r>
          </a:p>
          <a:p>
            <a:pPr marL="800100" lvl="1" indent="-342900">
              <a:lnSpc>
                <a:spcPts val="3000"/>
              </a:lnSpc>
              <a:spcBef>
                <a:spcPts val="0"/>
              </a:spcBef>
              <a:spcAft>
                <a:spcPts val="0"/>
              </a:spcAft>
              <a:buClr>
                <a:srgbClr val="C00000"/>
              </a:buClr>
              <a:buSzPct val="99000"/>
              <a:buFont typeface="Wingdings" panose="05000000000000000000" pitchFamily="2" charset="2"/>
              <a:buChar char="q"/>
              <a:defRPr/>
            </a:pPr>
            <a:r>
              <a:rPr lang="en-US" sz="2000" b="1" dirty="0"/>
              <a:t>Change your address and phone number;</a:t>
            </a:r>
          </a:p>
          <a:p>
            <a:pPr marL="800100" lvl="1" indent="-342900">
              <a:lnSpc>
                <a:spcPts val="3000"/>
              </a:lnSpc>
              <a:spcBef>
                <a:spcPts val="0"/>
              </a:spcBef>
              <a:spcAft>
                <a:spcPts val="0"/>
              </a:spcAft>
              <a:buClr>
                <a:srgbClr val="C00000"/>
              </a:buClr>
              <a:buSzPct val="99000"/>
              <a:buFont typeface="Wingdings" panose="05000000000000000000" pitchFamily="2" charset="2"/>
              <a:buChar char="q"/>
              <a:defRPr/>
            </a:pPr>
            <a:r>
              <a:rPr lang="en-US" sz="2000" b="1" dirty="0"/>
              <a:t>Start or change direct deposit of your benefit payment;</a:t>
            </a:r>
          </a:p>
          <a:p>
            <a:pPr marL="800100" lvl="1" indent="-342900">
              <a:lnSpc>
                <a:spcPts val="3000"/>
              </a:lnSpc>
              <a:spcBef>
                <a:spcPts val="0"/>
              </a:spcBef>
              <a:spcAft>
                <a:spcPts val="0"/>
              </a:spcAft>
              <a:buClr>
                <a:srgbClr val="C00000"/>
              </a:buClr>
              <a:buSzPct val="99000"/>
              <a:buFont typeface="Wingdings" panose="05000000000000000000" pitchFamily="2" charset="2"/>
              <a:buChar char="q"/>
              <a:defRPr/>
            </a:pPr>
            <a:r>
              <a:rPr lang="en-US" sz="2000" b="1" dirty="0"/>
              <a:t>Request a replacement Medicare card; and</a:t>
            </a:r>
          </a:p>
          <a:p>
            <a:pPr marL="800100" lvl="1" indent="-342900">
              <a:lnSpc>
                <a:spcPts val="3000"/>
              </a:lnSpc>
              <a:spcBef>
                <a:spcPts val="0"/>
              </a:spcBef>
              <a:spcAft>
                <a:spcPts val="0"/>
              </a:spcAft>
              <a:buClr>
                <a:srgbClr val="C00000"/>
              </a:buClr>
              <a:buSzPct val="99000"/>
              <a:buFont typeface="Wingdings" panose="05000000000000000000" pitchFamily="2" charset="2"/>
              <a:buChar char="q"/>
              <a:defRPr/>
            </a:pPr>
            <a:r>
              <a:rPr lang="en-US" sz="2000" b="1" dirty="0"/>
              <a:t>Get a replacement SSA-1099 or SSA-1042S for tax season</a:t>
            </a:r>
            <a:r>
              <a:rPr lang="en-US" sz="2000" dirty="0"/>
              <a:t>.</a:t>
            </a:r>
            <a:endParaRPr lang="en-US" sz="2000" b="0" dirty="0">
              <a:solidFill>
                <a:schemeClr val="tx1"/>
              </a:solidFill>
              <a:latin typeface="+mn-lt"/>
            </a:endParaRPr>
          </a:p>
        </p:txBody>
      </p:sp>
    </p:spTree>
    <p:extLst>
      <p:ext uri="{BB962C8B-B14F-4D97-AF65-F5344CB8AC3E}">
        <p14:creationId xmlns:p14="http://schemas.microsoft.com/office/powerpoint/2010/main" val="28768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txBox="1">
            <a:spLocks/>
          </p:cNvSpPr>
          <p:nvPr/>
        </p:nvSpPr>
        <p:spPr bwMode="auto">
          <a:xfrm>
            <a:off x="0" y="-127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a:spcBef>
                <a:spcPct val="0"/>
              </a:spcBef>
              <a:buFontTx/>
              <a:buNone/>
            </a:pPr>
            <a:r>
              <a:rPr lang="en-US" altLang="en-US" sz="4000" i="1" dirty="0">
                <a:solidFill>
                  <a:srgbClr val="D12229"/>
                </a:solidFill>
                <a:latin typeface="Georgia" panose="02040502050405020303" pitchFamily="18" charset="0"/>
              </a:rPr>
              <a:t>my</a:t>
            </a:r>
            <a:r>
              <a:rPr lang="en-US" altLang="en-US" sz="4000" i="1" dirty="0">
                <a:solidFill>
                  <a:srgbClr val="002060"/>
                </a:solidFill>
                <a:latin typeface="Georgia" panose="02040502050405020303" pitchFamily="18" charset="0"/>
              </a:rPr>
              <a:t> </a:t>
            </a:r>
            <a:r>
              <a:rPr lang="en-US" altLang="en-US" sz="4000" dirty="0">
                <a:solidFill>
                  <a:srgbClr val="0054A6"/>
                </a:solidFill>
                <a:latin typeface="Georgia" panose="02040502050405020303" pitchFamily="18" charset="0"/>
              </a:rPr>
              <a:t>Social Security </a:t>
            </a:r>
            <a:r>
              <a:rPr lang="en-US" altLang="en-US" sz="4000" b="1" dirty="0">
                <a:latin typeface="+mj-lt"/>
                <a:ea typeface="+mj-ea"/>
                <a:cs typeface="Calibri" pitchFamily="34" charset="0"/>
              </a:rPr>
              <a:t>Services</a:t>
            </a:r>
          </a:p>
        </p:txBody>
      </p:sp>
      <p:sp>
        <p:nvSpPr>
          <p:cNvPr id="2" name="TextBox 1"/>
          <p:cNvSpPr txBox="1"/>
          <p:nvPr/>
        </p:nvSpPr>
        <p:spPr>
          <a:xfrm>
            <a:off x="-103239" y="736600"/>
            <a:ext cx="9144000" cy="5139869"/>
          </a:xfrm>
          <a:prstGeom prst="rect">
            <a:avLst/>
          </a:prstGeom>
          <a:noFill/>
        </p:spPr>
        <p:txBody>
          <a:bodyPr wrap="square">
            <a:spAutoFit/>
          </a:bodyPr>
          <a:lstStyle/>
          <a:p>
            <a:pPr algn="ctr">
              <a:defRPr/>
            </a:pPr>
            <a:r>
              <a:rPr lang="en-US" sz="2400" b="1" dirty="0">
                <a:solidFill>
                  <a:schemeClr val="tx1"/>
                </a:solidFill>
                <a:latin typeface="+mn-lt"/>
              </a:rPr>
              <a:t>If you do not receive benefits, you can:</a:t>
            </a:r>
          </a:p>
          <a:p>
            <a:pPr>
              <a:defRPr/>
            </a:pPr>
            <a:endParaRPr lang="en-US" sz="1600" b="1" dirty="0">
              <a:solidFill>
                <a:schemeClr val="tx1"/>
              </a:solidFill>
              <a:latin typeface="+mn-lt"/>
            </a:endParaRPr>
          </a:p>
          <a:p>
            <a:pPr marL="800100" lvl="1" indent="-342900">
              <a:lnSpc>
                <a:spcPct val="150000"/>
              </a:lnSpc>
              <a:spcBef>
                <a:spcPts val="0"/>
              </a:spcBef>
              <a:spcAft>
                <a:spcPts val="0"/>
              </a:spcAft>
              <a:buFont typeface="Wingdings" panose="05000000000000000000" pitchFamily="2" charset="2"/>
              <a:buChar char="q"/>
              <a:defRPr/>
            </a:pPr>
            <a:r>
              <a:rPr lang="en-US" sz="2400" b="1" dirty="0">
                <a:solidFill>
                  <a:schemeClr val="tx1"/>
                </a:solidFill>
                <a:latin typeface="+mn-lt"/>
              </a:rPr>
              <a:t>Request a replacement Social Security card if you meet certain requirements;</a:t>
            </a:r>
          </a:p>
          <a:p>
            <a:pPr marL="800100" lvl="1" indent="-342900">
              <a:lnSpc>
                <a:spcPct val="150000"/>
              </a:lnSpc>
              <a:spcBef>
                <a:spcPts val="0"/>
              </a:spcBef>
              <a:spcAft>
                <a:spcPts val="0"/>
              </a:spcAft>
              <a:buFont typeface="Wingdings" panose="05000000000000000000" pitchFamily="2" charset="2"/>
              <a:buChar char="q"/>
              <a:defRPr/>
            </a:pPr>
            <a:r>
              <a:rPr lang="en-US" sz="2400" b="1" dirty="0">
                <a:solidFill>
                  <a:schemeClr val="tx1"/>
                </a:solidFill>
                <a:latin typeface="+mn-lt"/>
              </a:rPr>
              <a:t>Check the status of your application or appeal;</a:t>
            </a:r>
          </a:p>
          <a:p>
            <a:pPr marL="800100" lvl="1" indent="-342900">
              <a:lnSpc>
                <a:spcPct val="150000"/>
              </a:lnSpc>
              <a:spcBef>
                <a:spcPts val="0"/>
              </a:spcBef>
              <a:spcAft>
                <a:spcPts val="0"/>
              </a:spcAft>
              <a:buFont typeface="Wingdings" panose="05000000000000000000" pitchFamily="2" charset="2"/>
              <a:buChar char="q"/>
              <a:defRPr/>
            </a:pPr>
            <a:r>
              <a:rPr lang="en-US" sz="2400" b="1" dirty="0">
                <a:solidFill>
                  <a:schemeClr val="tx1"/>
                </a:solidFill>
                <a:latin typeface="+mn-lt"/>
              </a:rPr>
              <a:t>Get a benefit verification letter </a:t>
            </a:r>
            <a:r>
              <a:rPr lang="en-US" sz="2400" b="1" dirty="0" smtClean="0">
                <a:solidFill>
                  <a:schemeClr val="tx1"/>
                </a:solidFill>
                <a:latin typeface="+mn-lt"/>
              </a:rPr>
              <a:t>Get </a:t>
            </a:r>
            <a:r>
              <a:rPr lang="en-US" sz="2400" b="1" dirty="0">
                <a:solidFill>
                  <a:schemeClr val="tx1"/>
                </a:solidFill>
                <a:latin typeface="+mn-lt"/>
              </a:rPr>
              <a:t>your Social Security Statement to </a:t>
            </a:r>
            <a:r>
              <a:rPr lang="en-US" sz="2400" b="1" dirty="0" smtClean="0">
                <a:solidFill>
                  <a:schemeClr val="tx1"/>
                </a:solidFill>
                <a:latin typeface="+mn-lt"/>
              </a:rPr>
              <a:t>review:</a:t>
            </a:r>
            <a:endParaRPr lang="en-US" sz="2400" b="1" dirty="0">
              <a:solidFill>
                <a:schemeClr val="tx1"/>
              </a:solidFill>
              <a:latin typeface="+mn-lt"/>
            </a:endParaRPr>
          </a:p>
          <a:p>
            <a:pPr marL="1257300" lvl="2" indent="-342900">
              <a:lnSpc>
                <a:spcPct val="150000"/>
              </a:lnSpc>
              <a:spcBef>
                <a:spcPts val="0"/>
              </a:spcBef>
              <a:spcAft>
                <a:spcPts val="0"/>
              </a:spcAft>
              <a:buFont typeface="Wingdings" panose="05000000000000000000" pitchFamily="2" charset="2"/>
              <a:buChar char="q"/>
              <a:defRPr/>
            </a:pPr>
            <a:r>
              <a:rPr lang="en-US" sz="2400" b="1" dirty="0">
                <a:solidFill>
                  <a:schemeClr val="tx1"/>
                </a:solidFill>
                <a:latin typeface="+mn-lt"/>
              </a:rPr>
              <a:t>Estimates of your future retirement, disability, and survivor benefits;</a:t>
            </a:r>
          </a:p>
          <a:p>
            <a:pPr marL="1257300" lvl="2" indent="-342900">
              <a:lnSpc>
                <a:spcPct val="150000"/>
              </a:lnSpc>
              <a:spcBef>
                <a:spcPts val="0"/>
              </a:spcBef>
              <a:spcAft>
                <a:spcPts val="0"/>
              </a:spcAft>
              <a:buFont typeface="Wingdings" panose="05000000000000000000" pitchFamily="2" charset="2"/>
              <a:buChar char="q"/>
              <a:defRPr/>
            </a:pPr>
            <a:r>
              <a:rPr lang="en-US" sz="2400" b="1" dirty="0"/>
              <a:t>V</a:t>
            </a:r>
            <a:r>
              <a:rPr lang="en-US" sz="2400" b="1" dirty="0" smtClean="0">
                <a:solidFill>
                  <a:schemeClr val="tx1"/>
                </a:solidFill>
                <a:latin typeface="+mn-lt"/>
              </a:rPr>
              <a:t>erify </a:t>
            </a:r>
            <a:r>
              <a:rPr lang="en-US" sz="2400" b="1" dirty="0">
                <a:solidFill>
                  <a:schemeClr val="tx1"/>
                </a:solidFill>
                <a:latin typeface="+mn-lt"/>
              </a:rPr>
              <a:t>the amounts that we posted are </a:t>
            </a:r>
            <a:r>
              <a:rPr lang="en-US" sz="2400" b="1" dirty="0" smtClean="0">
                <a:solidFill>
                  <a:schemeClr val="tx1"/>
                </a:solidFill>
                <a:latin typeface="+mn-lt"/>
              </a:rPr>
              <a:t>correct</a:t>
            </a:r>
            <a:endParaRPr lang="en-US" sz="2400" b="1" dirty="0">
              <a:solidFill>
                <a:schemeClr val="tx1"/>
              </a:solidFill>
              <a:latin typeface="+mn-lt"/>
            </a:endParaRPr>
          </a:p>
        </p:txBody>
      </p:sp>
    </p:spTree>
    <p:extLst>
      <p:ext uri="{BB962C8B-B14F-4D97-AF65-F5344CB8AC3E}">
        <p14:creationId xmlns:p14="http://schemas.microsoft.com/office/powerpoint/2010/main" val="3148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3"/>
          <p:cNvSpPr txBox="1">
            <a:spLocks/>
          </p:cNvSpPr>
          <p:nvPr/>
        </p:nvSpPr>
        <p:spPr>
          <a:xfrm>
            <a:off x="304800" y="914400"/>
            <a:ext cx="8610600" cy="1143000"/>
          </a:xfrm>
          <a:prstGeom prst="rect">
            <a:avLst/>
          </a:prstGeom>
        </p:spPr>
        <p:txBody>
          <a:bodyP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smtClean="0"/>
              <a:t>Enhanced Security for your </a:t>
            </a:r>
            <a:br>
              <a:rPr lang="en-US" sz="3600" dirty="0" smtClean="0"/>
            </a:b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sz="3600" dirty="0" smtClean="0"/>
              <a:t>Account</a:t>
            </a:r>
            <a:endParaRPr lang="en-US" sz="3600" dirty="0"/>
          </a:p>
        </p:txBody>
      </p:sp>
      <p:sp>
        <p:nvSpPr>
          <p:cNvPr id="3" name="Content Placeholder 4"/>
          <p:cNvSpPr txBox="1">
            <a:spLocks/>
          </p:cNvSpPr>
          <p:nvPr/>
        </p:nvSpPr>
        <p:spPr>
          <a:xfrm>
            <a:off x="304800" y="2312276"/>
            <a:ext cx="8610600" cy="322667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spcAft>
                <a:spcPts val="300"/>
              </a:spcAft>
            </a:pPr>
            <a:r>
              <a:rPr lang="en-US" sz="2400" dirty="0" smtClean="0"/>
              <a:t>We recently added a second method to check the identification of account holders when you register or sign in. </a:t>
            </a:r>
          </a:p>
          <a:p>
            <a:pPr>
              <a:spcBef>
                <a:spcPts val="400"/>
              </a:spcBef>
              <a:spcAft>
                <a:spcPts val="300"/>
              </a:spcAft>
            </a:pPr>
            <a:r>
              <a:rPr lang="en-US" sz="2400" dirty="0" smtClean="0"/>
              <a:t>This is in addition to the first layer of security, your username and password.</a:t>
            </a:r>
          </a:p>
          <a:p>
            <a:pPr>
              <a:spcBef>
                <a:spcPts val="400"/>
              </a:spcBef>
              <a:spcAft>
                <a:spcPts val="300"/>
              </a:spcAft>
            </a:pPr>
            <a:r>
              <a:rPr lang="en-US" sz="2400" dirty="0" smtClean="0"/>
              <a:t>You will be able to choose either your cell phone or your email address as your second identification method.</a:t>
            </a:r>
            <a:endParaRPr lang="en-US" sz="2400" dirty="0"/>
          </a:p>
        </p:txBody>
      </p:sp>
    </p:spTree>
    <p:extLst>
      <p:ext uri="{BB962C8B-B14F-4D97-AF65-F5344CB8AC3E}">
        <p14:creationId xmlns:p14="http://schemas.microsoft.com/office/powerpoint/2010/main" val="31210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3"/>
          <p:cNvSpPr txBox="1">
            <a:spLocks/>
          </p:cNvSpPr>
          <p:nvPr/>
        </p:nvSpPr>
        <p:spPr>
          <a:xfrm>
            <a:off x="304800" y="914400"/>
            <a:ext cx="8610600" cy="1143000"/>
          </a:xfrm>
          <a:prstGeom prst="rect">
            <a:avLst/>
          </a:prstGeom>
        </p:spPr>
        <p:txBody>
          <a:bodyP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smtClean="0"/>
              <a:t>Enhanced Security for your </a:t>
            </a:r>
            <a:br>
              <a:rPr lang="en-US" sz="3600" dirty="0" smtClean="0"/>
            </a:b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sz="3600" dirty="0" smtClean="0"/>
              <a:t>Account (cont.)</a:t>
            </a:r>
            <a:endParaRPr lang="en-US" sz="3600" dirty="0"/>
          </a:p>
        </p:txBody>
      </p:sp>
      <p:sp>
        <p:nvSpPr>
          <p:cNvPr id="3" name="Content Placeholder 2"/>
          <p:cNvSpPr txBox="1">
            <a:spLocks/>
          </p:cNvSpPr>
          <p:nvPr/>
        </p:nvSpPr>
        <p:spPr>
          <a:xfrm>
            <a:off x="152400" y="2077453"/>
            <a:ext cx="8839200" cy="394234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00"/>
              </a:spcAft>
              <a:buFont typeface="Arial" panose="020B0604020202020204" pitchFamily="34" charset="0"/>
              <a:buNone/>
            </a:pPr>
            <a:r>
              <a:rPr lang="en-US" sz="2400" dirty="0" smtClean="0"/>
              <a:t>Each time you sign in to your account, you will complete two steps:</a:t>
            </a:r>
          </a:p>
          <a:p>
            <a:pPr marL="0" indent="0">
              <a:spcAft>
                <a:spcPts val="400"/>
              </a:spcAft>
              <a:buFont typeface="Arial" panose="020B0604020202020204" pitchFamily="34" charset="0"/>
              <a:buNone/>
            </a:pPr>
            <a:r>
              <a:rPr lang="en-US" sz="2400" dirty="0" smtClean="0"/>
              <a:t>• Step 1: Enter your username and password.</a:t>
            </a:r>
          </a:p>
          <a:p>
            <a:pPr marL="0" indent="0">
              <a:spcAft>
                <a:spcPts val="400"/>
              </a:spcAft>
              <a:buFont typeface="Arial" panose="020B0604020202020204" pitchFamily="34" charset="0"/>
              <a:buNone/>
            </a:pPr>
            <a:r>
              <a:rPr lang="en-US" sz="2400" dirty="0" smtClean="0"/>
              <a:t>• Step 2: Enter the security code we send by text message or email, depending on your choice (cell phone provider text message and data rates may apply).</a:t>
            </a:r>
          </a:p>
          <a:p>
            <a:pPr marL="0" indent="0">
              <a:buFont typeface="Arial" panose="020B0604020202020204" pitchFamily="34" charset="0"/>
              <a:buNone/>
            </a:pPr>
            <a:endParaRPr lang="en-US" sz="900" dirty="0" smtClean="0"/>
          </a:p>
          <a:p>
            <a:pPr marL="0" indent="0" algn="ctr">
              <a:buFont typeface="Arial" panose="020B0604020202020204" pitchFamily="34" charset="0"/>
              <a:buNone/>
            </a:pPr>
            <a:r>
              <a:rPr lang="en-US" sz="2000" i="1" dirty="0" smtClean="0"/>
              <a:t>If a user does not have a text-enabled cell phone, or does not wish to provide their cell phone number, they will need to use their email address as a second identification method instead. </a:t>
            </a:r>
            <a:endParaRPr lang="en-US" sz="2000" i="1" dirty="0"/>
          </a:p>
        </p:txBody>
      </p:sp>
    </p:spTree>
    <p:extLst>
      <p:ext uri="{BB962C8B-B14F-4D97-AF65-F5344CB8AC3E}">
        <p14:creationId xmlns:p14="http://schemas.microsoft.com/office/powerpoint/2010/main" val="230945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Oval 19"/>
          <p:cNvSpPr>
            <a:spLocks noChangeArrowheads="1"/>
          </p:cNvSpPr>
          <p:nvPr/>
        </p:nvSpPr>
        <p:spPr bwMode="auto">
          <a:xfrm>
            <a:off x="690562" y="3046714"/>
            <a:ext cx="458486" cy="458486"/>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299" name="Oval 18"/>
          <p:cNvSpPr>
            <a:spLocks noChangeArrowheads="1"/>
          </p:cNvSpPr>
          <p:nvPr/>
        </p:nvSpPr>
        <p:spPr bwMode="auto">
          <a:xfrm>
            <a:off x="687386" y="3733800"/>
            <a:ext cx="461662" cy="461662"/>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0228" name="TextBox 11"/>
          <p:cNvSpPr txBox="1">
            <a:spLocks noChangeArrowheads="1"/>
          </p:cNvSpPr>
          <p:nvPr/>
        </p:nvSpPr>
        <p:spPr bwMode="auto">
          <a:xfrm>
            <a:off x="1298423" y="1676400"/>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1" dirty="0" smtClean="0">
                <a:solidFill>
                  <a:srgbClr val="002060"/>
                </a:solidFill>
                <a:latin typeface="+mn-lt"/>
                <a:cs typeface="Times New Roman" panose="02020603050405020304" pitchFamily="18" charset="0"/>
              </a:rPr>
              <a:t>Visit </a:t>
            </a:r>
            <a:r>
              <a:rPr lang="en-US" altLang="en-US" sz="2400" b="1" i="1" dirty="0" smtClean="0">
                <a:solidFill>
                  <a:srgbClr val="002060"/>
                </a:solidFill>
                <a:latin typeface="+mn-lt"/>
                <a:cs typeface="Times New Roman" panose="02020603050405020304" pitchFamily="18" charset="0"/>
              </a:rPr>
              <a:t>socialsecurity.gov/</a:t>
            </a:r>
            <a:r>
              <a:rPr lang="en-US" altLang="en-US" sz="2400" b="1" i="1" dirty="0" err="1" smtClean="0">
                <a:solidFill>
                  <a:srgbClr val="002060"/>
                </a:solidFill>
                <a:latin typeface="+mn-lt"/>
                <a:cs typeface="Times New Roman" panose="02020603050405020304" pitchFamily="18" charset="0"/>
              </a:rPr>
              <a:t>myaccount</a:t>
            </a:r>
            <a:endParaRPr lang="en-US" altLang="en-US" sz="2400" b="1" i="1" dirty="0" smtClean="0">
              <a:solidFill>
                <a:srgbClr val="002060"/>
              </a:solidFill>
              <a:latin typeface="+mn-lt"/>
              <a:cs typeface="Times New Roman" panose="02020603050405020304" pitchFamily="18" charset="0"/>
            </a:endParaRPr>
          </a:p>
        </p:txBody>
      </p:sp>
      <p:sp>
        <p:nvSpPr>
          <p:cNvPr id="183301" name="Rectangle 5"/>
          <p:cNvSpPr>
            <a:spLocks noChangeArrowheads="1"/>
          </p:cNvSpPr>
          <p:nvPr/>
        </p:nvSpPr>
        <p:spPr bwMode="auto">
          <a:xfrm>
            <a:off x="0" y="914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3600" b="1" dirty="0">
                <a:solidFill>
                  <a:srgbClr val="002060"/>
                </a:solidFill>
                <a:latin typeface="+mj-lt"/>
                <a:cs typeface="Times New Roman" panose="02020603050405020304" pitchFamily="18" charset="0"/>
              </a:rPr>
              <a:t>How to </a:t>
            </a:r>
            <a:r>
              <a:rPr lang="en-US" altLang="en-US" sz="3600" b="1" dirty="0" smtClean="0">
                <a:solidFill>
                  <a:srgbClr val="002060"/>
                </a:solidFill>
                <a:latin typeface="+mj-lt"/>
                <a:cs typeface="Times New Roman" panose="02020603050405020304" pitchFamily="18" charset="0"/>
              </a:rPr>
              <a:t>Open </a:t>
            </a:r>
            <a:r>
              <a:rPr lang="en-US" altLang="en-US" sz="3600" b="1" dirty="0">
                <a:solidFill>
                  <a:srgbClr val="002060"/>
                </a:solidFill>
                <a:latin typeface="+mj-lt"/>
                <a:cs typeface="Times New Roman" panose="02020603050405020304" pitchFamily="18" charset="0"/>
              </a:rPr>
              <a:t>a </a:t>
            </a:r>
            <a:r>
              <a:rPr lang="en-US" altLang="en-US" sz="3600" b="0" i="1" dirty="0">
                <a:solidFill>
                  <a:srgbClr val="D12229"/>
                </a:solidFill>
                <a:latin typeface="Georgia" panose="02040502050405020303" pitchFamily="18" charset="0"/>
                <a:cs typeface="Times New Roman" panose="02020603050405020304" pitchFamily="18" charset="0"/>
              </a:rPr>
              <a:t>my</a:t>
            </a:r>
            <a:r>
              <a:rPr lang="en-US" altLang="en-US" sz="3600" b="0" i="1" dirty="0">
                <a:solidFill>
                  <a:srgbClr val="002060"/>
                </a:solidFill>
                <a:latin typeface="Georgia" panose="02040502050405020303" pitchFamily="18" charset="0"/>
                <a:cs typeface="Times New Roman" panose="02020603050405020304" pitchFamily="18" charset="0"/>
              </a:rPr>
              <a:t> </a:t>
            </a:r>
            <a:r>
              <a:rPr lang="en-US" altLang="en-US" sz="3600" b="0" dirty="0">
                <a:solidFill>
                  <a:srgbClr val="0054A6"/>
                </a:solidFill>
                <a:latin typeface="Georgia" panose="02040502050405020303" pitchFamily="18" charset="0"/>
                <a:cs typeface="Times New Roman" panose="02020603050405020304" pitchFamily="18" charset="0"/>
              </a:rPr>
              <a:t>Social Security</a:t>
            </a:r>
            <a:r>
              <a:rPr lang="en-US" altLang="en-US" sz="3600" b="0" dirty="0">
                <a:solidFill>
                  <a:srgbClr val="6089CC"/>
                </a:solidFill>
                <a:latin typeface="Arial" panose="020B0604020202020204" pitchFamily="34" charset="0"/>
                <a:cs typeface="Times New Roman" panose="02020603050405020304" pitchFamily="18" charset="0"/>
              </a:rPr>
              <a:t> </a:t>
            </a:r>
            <a:r>
              <a:rPr lang="en-US" altLang="en-US" sz="3600" b="1" dirty="0">
                <a:solidFill>
                  <a:srgbClr val="002060"/>
                </a:solidFill>
                <a:latin typeface="+mj-lt"/>
                <a:cs typeface="Times New Roman" panose="02020603050405020304" pitchFamily="18" charset="0"/>
              </a:rPr>
              <a:t>A</a:t>
            </a:r>
            <a:r>
              <a:rPr lang="en-US" altLang="en-US" sz="3600" b="1" dirty="0" smtClean="0">
                <a:solidFill>
                  <a:srgbClr val="002060"/>
                </a:solidFill>
                <a:latin typeface="+mj-lt"/>
                <a:cs typeface="Times New Roman" panose="02020603050405020304" pitchFamily="18" charset="0"/>
              </a:rPr>
              <a:t>ccount</a:t>
            </a:r>
            <a:endParaRPr lang="en-US" altLang="en-US" sz="3600" b="1" dirty="0">
              <a:solidFill>
                <a:srgbClr val="DDDDDD"/>
              </a:solidFill>
              <a:latin typeface="+mj-lt"/>
              <a:cs typeface="Times New Roman" panose="02020603050405020304" pitchFamily="18" charset="0"/>
            </a:endParaRPr>
          </a:p>
        </p:txBody>
      </p:sp>
      <p:sp>
        <p:nvSpPr>
          <p:cNvPr id="183302" name="Oval 8"/>
          <p:cNvSpPr>
            <a:spLocks noChangeArrowheads="1"/>
          </p:cNvSpPr>
          <p:nvPr/>
        </p:nvSpPr>
        <p:spPr bwMode="auto">
          <a:xfrm>
            <a:off x="687385" y="2362200"/>
            <a:ext cx="461664" cy="461662"/>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303" name="TextBox 11"/>
          <p:cNvSpPr txBox="1">
            <a:spLocks noChangeArrowheads="1"/>
          </p:cNvSpPr>
          <p:nvPr/>
        </p:nvSpPr>
        <p:spPr bwMode="auto">
          <a:xfrm>
            <a:off x="687386" y="2286000"/>
            <a:ext cx="46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2</a:t>
            </a:r>
          </a:p>
        </p:txBody>
      </p:sp>
      <p:sp>
        <p:nvSpPr>
          <p:cNvPr id="183304" name="Oval 10"/>
          <p:cNvSpPr>
            <a:spLocks noChangeArrowheads="1"/>
          </p:cNvSpPr>
          <p:nvPr/>
        </p:nvSpPr>
        <p:spPr bwMode="auto">
          <a:xfrm>
            <a:off x="687385" y="1676400"/>
            <a:ext cx="461664" cy="461664"/>
          </a:xfrm>
          <a:prstGeom prst="ellipse">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eaLnBrk="1" hangingPunct="1">
              <a:spcBef>
                <a:spcPct val="0"/>
              </a:spcBef>
              <a:buFontTx/>
              <a:buNone/>
            </a:pPr>
            <a:endParaRPr lang="en-US" altLang="en-US" sz="2400">
              <a:solidFill>
                <a:srgbClr val="DDDDDD"/>
              </a:solidFill>
              <a:latin typeface="Arial" panose="020B0604020202020204" pitchFamily="34" charset="0"/>
            </a:endParaRPr>
          </a:p>
        </p:txBody>
      </p:sp>
      <p:sp>
        <p:nvSpPr>
          <p:cNvPr id="183305" name="TextBox 11"/>
          <p:cNvSpPr txBox="1">
            <a:spLocks noChangeArrowheads="1"/>
          </p:cNvSpPr>
          <p:nvPr/>
        </p:nvSpPr>
        <p:spPr bwMode="auto">
          <a:xfrm>
            <a:off x="687385" y="1600200"/>
            <a:ext cx="461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1</a:t>
            </a:r>
          </a:p>
        </p:txBody>
      </p:sp>
      <p:sp>
        <p:nvSpPr>
          <p:cNvPr id="180234" name="TextBox 11"/>
          <p:cNvSpPr txBox="1">
            <a:spLocks noChangeArrowheads="1"/>
          </p:cNvSpPr>
          <p:nvPr/>
        </p:nvSpPr>
        <p:spPr bwMode="auto">
          <a:xfrm>
            <a:off x="1298422" y="2286000"/>
            <a:ext cx="7616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1" dirty="0" smtClean="0">
                <a:solidFill>
                  <a:srgbClr val="002060"/>
                </a:solidFill>
                <a:latin typeface="+mn-lt"/>
                <a:cs typeface="Times New Roman" panose="02020603050405020304" pitchFamily="18" charset="0"/>
              </a:rPr>
              <a:t>Select: “Sign In or Create an</a:t>
            </a:r>
            <a:r>
              <a:rPr lang="en-US" altLang="en-US" sz="2400" b="1" dirty="0" smtClean="0">
                <a:solidFill>
                  <a:srgbClr val="0054A6"/>
                </a:solidFill>
                <a:latin typeface="+mn-lt"/>
                <a:cs typeface="Times New Roman" panose="02020603050405020304" pitchFamily="18" charset="0"/>
              </a:rPr>
              <a:t> </a:t>
            </a:r>
            <a:r>
              <a:rPr lang="en-US" altLang="en-US" sz="2400" b="1" dirty="0" smtClean="0">
                <a:solidFill>
                  <a:srgbClr val="002060"/>
                </a:solidFill>
                <a:latin typeface="+mn-lt"/>
                <a:cs typeface="Times New Roman" panose="02020603050405020304" pitchFamily="18" charset="0"/>
              </a:rPr>
              <a:t>Account.”</a:t>
            </a:r>
            <a:r>
              <a:rPr lang="en-US" altLang="en-US" sz="2400" b="1" dirty="0" smtClean="0">
                <a:solidFill>
                  <a:srgbClr val="0054A6"/>
                </a:solidFill>
                <a:latin typeface="+mn-lt"/>
                <a:cs typeface="Times New Roman" panose="02020603050405020304" pitchFamily="18" charset="0"/>
              </a:rPr>
              <a:t> </a:t>
            </a:r>
            <a:endParaRPr lang="en-US" altLang="en-US" sz="2400" b="1" dirty="0" smtClean="0">
              <a:solidFill>
                <a:srgbClr val="002060"/>
              </a:solidFill>
              <a:latin typeface="+mn-lt"/>
              <a:cs typeface="Times New Roman" panose="02020603050405020304" pitchFamily="18" charset="0"/>
            </a:endParaRPr>
          </a:p>
        </p:txBody>
      </p:sp>
      <p:sp>
        <p:nvSpPr>
          <p:cNvPr id="180235" name="TextBox 11"/>
          <p:cNvSpPr txBox="1">
            <a:spLocks noChangeArrowheads="1"/>
          </p:cNvSpPr>
          <p:nvPr/>
        </p:nvSpPr>
        <p:spPr bwMode="auto">
          <a:xfrm>
            <a:off x="1298423" y="2819400"/>
            <a:ext cx="5481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eaLnBrk="1" hangingPunct="1">
              <a:spcBef>
                <a:spcPts val="1200"/>
              </a:spcBef>
              <a:buFont typeface="Arial" panose="020B0604020202020204" pitchFamily="34" charset="0"/>
              <a:buNone/>
              <a:defRPr/>
            </a:pPr>
            <a:r>
              <a:rPr lang="en-US" altLang="en-US" sz="2400" b="1" dirty="0" smtClean="0">
                <a:solidFill>
                  <a:srgbClr val="002060"/>
                </a:solidFill>
                <a:latin typeface="+mn-lt"/>
                <a:cs typeface="Times New Roman" panose="02020603050405020304" pitchFamily="18" charset="0"/>
              </a:rPr>
              <a:t>Provide some personal information 	to verify your identity.</a:t>
            </a:r>
          </a:p>
        </p:txBody>
      </p:sp>
      <p:sp>
        <p:nvSpPr>
          <p:cNvPr id="180236" name="TextBox 11"/>
          <p:cNvSpPr txBox="1">
            <a:spLocks noChangeArrowheads="1"/>
          </p:cNvSpPr>
          <p:nvPr/>
        </p:nvSpPr>
        <p:spPr bwMode="auto">
          <a:xfrm>
            <a:off x="1260322" y="3657600"/>
            <a:ext cx="76550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spcBef>
                <a:spcPts val="1200"/>
              </a:spcBef>
              <a:buNone/>
              <a:defRPr/>
            </a:pPr>
            <a:r>
              <a:rPr lang="en-US" altLang="en-US" sz="2400" b="1" dirty="0" smtClean="0">
                <a:solidFill>
                  <a:srgbClr val="002060"/>
                </a:solidFill>
                <a:latin typeface="+mn-lt"/>
                <a:cs typeface="Times New Roman" panose="02020603050405020304" pitchFamily="18" charset="0"/>
              </a:rPr>
              <a:t>Choose a username and password, then select 	how you would like to receive a one-time 	security code to create your account.</a:t>
            </a:r>
          </a:p>
        </p:txBody>
      </p:sp>
      <p:sp>
        <p:nvSpPr>
          <p:cNvPr id="183309" name="TextBox 11"/>
          <p:cNvSpPr txBox="1">
            <a:spLocks noChangeArrowheads="1"/>
          </p:cNvSpPr>
          <p:nvPr/>
        </p:nvSpPr>
        <p:spPr bwMode="auto">
          <a:xfrm>
            <a:off x="685800" y="3657600"/>
            <a:ext cx="461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4</a:t>
            </a:r>
          </a:p>
        </p:txBody>
      </p:sp>
      <p:sp>
        <p:nvSpPr>
          <p:cNvPr id="183310" name="TextBox 11"/>
          <p:cNvSpPr txBox="1">
            <a:spLocks noChangeArrowheads="1"/>
          </p:cNvSpPr>
          <p:nvPr/>
        </p:nvSpPr>
        <p:spPr bwMode="auto">
          <a:xfrm>
            <a:off x="697584" y="2971800"/>
            <a:ext cx="4584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3</a:t>
            </a:r>
          </a:p>
        </p:txBody>
      </p:sp>
      <p:sp>
        <p:nvSpPr>
          <p:cNvPr id="2" name="TextBox 1"/>
          <p:cNvSpPr txBox="1"/>
          <p:nvPr/>
        </p:nvSpPr>
        <p:spPr>
          <a:xfrm>
            <a:off x="152400" y="4867870"/>
            <a:ext cx="8839200" cy="923330"/>
          </a:xfrm>
          <a:prstGeom prst="rect">
            <a:avLst/>
          </a:prstGeom>
          <a:noFill/>
        </p:spPr>
        <p:txBody>
          <a:bodyPr wrap="square" rtlCol="0">
            <a:spAutoFit/>
          </a:bodyPr>
          <a:lstStyle/>
          <a:p>
            <a:pPr algn="ctr"/>
            <a:r>
              <a:rPr lang="en-US" b="1" i="1" dirty="0"/>
              <a:t>No matter what type of device you </a:t>
            </a:r>
            <a:r>
              <a:rPr lang="en-US" b="1" i="1" dirty="0" smtClean="0"/>
              <a:t>use, the </a:t>
            </a:r>
            <a:r>
              <a:rPr lang="en-US" b="1" i="1" dirty="0">
                <a:solidFill>
                  <a:srgbClr val="FF0000"/>
                </a:solidFill>
                <a:latin typeface="Georgia" panose="02040502050405020303" pitchFamily="18" charset="0"/>
              </a:rPr>
              <a:t>my </a:t>
            </a:r>
            <a:r>
              <a:rPr lang="en-US" b="1" dirty="0">
                <a:solidFill>
                  <a:srgbClr val="0054A6"/>
                </a:solidFill>
                <a:latin typeface="Georgia" panose="02040502050405020303" pitchFamily="18" charset="0"/>
                <a:cs typeface="Times New Roman" panose="02020603050405020304" pitchFamily="18" charset="0"/>
              </a:rPr>
              <a:t>Social </a:t>
            </a:r>
            <a:r>
              <a:rPr lang="en-US" b="1" dirty="0" smtClean="0">
                <a:solidFill>
                  <a:srgbClr val="0054A6"/>
                </a:solidFill>
                <a:latin typeface="Georgia" panose="02040502050405020303" pitchFamily="18" charset="0"/>
                <a:cs typeface="Times New Roman" panose="02020603050405020304" pitchFamily="18" charset="0"/>
              </a:rPr>
              <a:t>Security</a:t>
            </a:r>
            <a:r>
              <a:rPr lang="en-US" b="1" dirty="0" smtClean="0"/>
              <a:t> </a:t>
            </a:r>
            <a:r>
              <a:rPr lang="en-US" b="1" i="1" dirty="0" smtClean="0"/>
              <a:t>portal will automatically re-adjust to fit the appropriate screen size, providing you full</a:t>
            </a:r>
            <a:r>
              <a:rPr lang="en-US" b="1" i="1" dirty="0"/>
              <a:t>, </a:t>
            </a:r>
            <a:r>
              <a:rPr lang="en-US" b="1" i="1" dirty="0" smtClean="0"/>
              <a:t/>
            </a:r>
            <a:br>
              <a:rPr lang="en-US" b="1" i="1" dirty="0" smtClean="0"/>
            </a:br>
            <a:r>
              <a:rPr lang="en-US" b="1" i="1" dirty="0" smtClean="0"/>
              <a:t>easy-to-use </a:t>
            </a:r>
            <a:r>
              <a:rPr lang="en-US" b="1" i="1" dirty="0"/>
              <a:t>access to your personal </a:t>
            </a:r>
            <a:r>
              <a:rPr lang="en-US" b="1" i="1" dirty="0" smtClean="0"/>
              <a:t>account!</a:t>
            </a:r>
            <a:endParaRPr lang="en-US" b="1" i="1" dirty="0"/>
          </a:p>
        </p:txBody>
      </p:sp>
    </p:spTree>
    <p:extLst>
      <p:ext uri="{BB962C8B-B14F-4D97-AF65-F5344CB8AC3E}">
        <p14:creationId xmlns:p14="http://schemas.microsoft.com/office/powerpoint/2010/main" val="37799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984814"/>
            <a:ext cx="9144000" cy="594604"/>
          </a:xfrm>
          <a:prstGeom prst="rect">
            <a:avLst/>
          </a:prstGeom>
        </p:spPr>
        <p:txBody>
          <a:bodyPr>
            <a:normAutofit lnSpcReduction="100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defRPr/>
            </a:pPr>
            <a:r>
              <a:rPr lang="en-US" sz="3600" b="0" i="1" dirty="0" smtClean="0">
                <a:solidFill>
                  <a:srgbClr val="D12229"/>
                </a:solidFill>
                <a:latin typeface="Georgia" pitchFamily="18" charset="0"/>
              </a:rPr>
              <a:t>my</a:t>
            </a:r>
            <a:r>
              <a:rPr lang="en-US" sz="3600" i="1" dirty="0" smtClean="0">
                <a:latin typeface="Georgia" pitchFamily="18" charset="0"/>
              </a:rPr>
              <a:t> </a:t>
            </a:r>
            <a:r>
              <a:rPr lang="en-US" sz="3600" b="0" dirty="0" smtClean="0">
                <a:solidFill>
                  <a:srgbClr val="0054A6"/>
                </a:solidFill>
                <a:latin typeface="Georgia" pitchFamily="18" charset="0"/>
              </a:rPr>
              <a:t>Social Security</a:t>
            </a:r>
            <a:endParaRPr lang="en-US" sz="3600" b="0" dirty="0">
              <a:solidFill>
                <a:srgbClr val="0054A6"/>
              </a:solidFill>
            </a:endParaRPr>
          </a:p>
        </p:txBody>
      </p:sp>
      <p:sp>
        <p:nvSpPr>
          <p:cNvPr id="5" name="Content Placeholder 2"/>
          <p:cNvSpPr txBox="1">
            <a:spLocks/>
          </p:cNvSpPr>
          <p:nvPr/>
        </p:nvSpPr>
        <p:spPr>
          <a:xfrm>
            <a:off x="285134" y="1483443"/>
            <a:ext cx="8603227" cy="4317589"/>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endParaRPr lang="en-US" dirty="0" smtClean="0">
              <a:cs typeface="Times New Roman" pitchFamily="18" charset="0"/>
            </a:endParaRPr>
          </a:p>
          <a:p>
            <a:pPr marL="0" indent="0">
              <a:buNone/>
              <a:defRPr/>
            </a:pPr>
            <a:r>
              <a:rPr lang="en-US" sz="4200" dirty="0" smtClean="0">
                <a:cs typeface="Times New Roman" pitchFamily="18" charset="0"/>
              </a:rPr>
              <a:t>You </a:t>
            </a:r>
            <a:r>
              <a:rPr lang="en-US" sz="4200" u="sng" dirty="0" smtClean="0">
                <a:cs typeface="Times New Roman" pitchFamily="18" charset="0"/>
              </a:rPr>
              <a:t>can</a:t>
            </a:r>
            <a:r>
              <a:rPr lang="en-US" sz="4200" dirty="0" smtClean="0">
                <a:cs typeface="Times New Roman" pitchFamily="18" charset="0"/>
              </a:rPr>
              <a:t> assist someone in creating a </a:t>
            </a:r>
            <a:r>
              <a:rPr lang="en-US" sz="4200" i="1" dirty="0">
                <a:solidFill>
                  <a:srgbClr val="D12229"/>
                </a:solidFill>
                <a:latin typeface="Georgia" pitchFamily="18" charset="0"/>
                <a:ea typeface="+mj-ea"/>
                <a:cs typeface="+mj-cs"/>
              </a:rPr>
              <a:t>my</a:t>
            </a:r>
            <a:r>
              <a:rPr lang="en-US" sz="4300" i="1" dirty="0">
                <a:solidFill>
                  <a:srgbClr val="C00000"/>
                </a:solidFill>
                <a:latin typeface="Georgia" pitchFamily="18" charset="0"/>
                <a:ea typeface="+mj-ea"/>
                <a:cs typeface="+mj-cs"/>
              </a:rPr>
              <a:t> </a:t>
            </a:r>
            <a:r>
              <a:rPr lang="en-US" sz="4400" dirty="0">
                <a:solidFill>
                  <a:srgbClr val="0054A6"/>
                </a:solidFill>
                <a:latin typeface="Georgia" pitchFamily="18" charset="0"/>
              </a:rPr>
              <a:t>Social </a:t>
            </a:r>
            <a:r>
              <a:rPr lang="en-US" sz="4400" dirty="0" smtClean="0">
                <a:solidFill>
                  <a:srgbClr val="0054A6"/>
                </a:solidFill>
                <a:latin typeface="Georgia" pitchFamily="18" charset="0"/>
              </a:rPr>
              <a:t>Security</a:t>
            </a:r>
            <a:r>
              <a:rPr lang="en-US" sz="4400" dirty="0" smtClean="0">
                <a:solidFill>
                  <a:srgbClr val="0054A6"/>
                </a:solidFill>
              </a:rPr>
              <a:t> </a:t>
            </a:r>
            <a:r>
              <a:rPr lang="en-US" sz="4200" dirty="0" smtClean="0">
                <a:cs typeface="Times New Roman" panose="02020603050405020304" pitchFamily="18" charset="0"/>
              </a:rPr>
              <a:t>account if they:</a:t>
            </a:r>
          </a:p>
          <a:p>
            <a:pPr>
              <a:defRPr/>
            </a:pPr>
            <a:r>
              <a:rPr lang="en-US" sz="4200" dirty="0" smtClean="0">
                <a:cs typeface="Times New Roman" panose="02020603050405020304" pitchFamily="18" charset="0"/>
              </a:rPr>
              <a:t>are with you;</a:t>
            </a:r>
          </a:p>
          <a:p>
            <a:pPr>
              <a:defRPr/>
            </a:pPr>
            <a:r>
              <a:rPr lang="en-US" sz="4200" dirty="0" smtClean="0">
                <a:cs typeface="Times New Roman" panose="02020603050405020304" pitchFamily="18" charset="0"/>
              </a:rPr>
              <a:t>have their own email address;</a:t>
            </a:r>
          </a:p>
          <a:p>
            <a:pPr>
              <a:defRPr/>
            </a:pPr>
            <a:r>
              <a:rPr lang="en-US" sz="4200" dirty="0" smtClean="0">
                <a:cs typeface="Times New Roman" panose="02020603050405020304" pitchFamily="18" charset="0"/>
              </a:rPr>
              <a:t>can answer the “out of wallet” questions; and</a:t>
            </a:r>
          </a:p>
          <a:p>
            <a:pPr>
              <a:defRPr/>
            </a:pPr>
            <a:r>
              <a:rPr lang="en-US" sz="4200" dirty="0" smtClean="0">
                <a:cs typeface="Times New Roman" panose="02020603050405020304" pitchFamily="18" charset="0"/>
              </a:rPr>
              <a:t>have been appointed a payee.</a:t>
            </a:r>
          </a:p>
          <a:p>
            <a:pPr marL="0" indent="0">
              <a:buFontTx/>
              <a:buNone/>
              <a:defRPr/>
            </a:pPr>
            <a:endParaRPr lang="en-US" sz="2300" dirty="0" smtClean="0">
              <a:cs typeface="Times New Roman" panose="02020603050405020304" pitchFamily="18" charset="0"/>
            </a:endParaRPr>
          </a:p>
          <a:p>
            <a:pPr marL="0" indent="0">
              <a:lnSpc>
                <a:spcPct val="120000"/>
              </a:lnSpc>
              <a:buFontTx/>
              <a:buNone/>
              <a:defRPr/>
            </a:pPr>
            <a:r>
              <a:rPr lang="en-US" sz="4200" dirty="0" smtClean="0">
                <a:cs typeface="Times New Roman" panose="02020603050405020304" pitchFamily="18" charset="0"/>
              </a:rPr>
              <a:t>You </a:t>
            </a:r>
            <a:r>
              <a:rPr lang="en-US" sz="4200" u="sng" dirty="0" smtClean="0">
                <a:cs typeface="Times New Roman" panose="02020603050405020304" pitchFamily="18" charset="0"/>
              </a:rPr>
              <a:t>cannot</a:t>
            </a:r>
            <a:r>
              <a:rPr lang="en-US" sz="4200" dirty="0" smtClean="0">
                <a:cs typeface="Times New Roman" panose="02020603050405020304" pitchFamily="18" charset="0"/>
              </a:rPr>
              <a:t> create a </a:t>
            </a:r>
            <a:r>
              <a:rPr lang="en-US" sz="4200" i="1" dirty="0">
                <a:solidFill>
                  <a:srgbClr val="D12229"/>
                </a:solidFill>
                <a:latin typeface="Georgia" pitchFamily="18" charset="0"/>
              </a:rPr>
              <a:t>my</a:t>
            </a:r>
            <a:r>
              <a:rPr lang="en-US" sz="4200" i="1" dirty="0">
                <a:solidFill>
                  <a:srgbClr val="C00000"/>
                </a:solidFill>
                <a:latin typeface="Georgia" pitchFamily="18" charset="0"/>
              </a:rPr>
              <a:t> </a:t>
            </a:r>
            <a:r>
              <a:rPr lang="en-US" sz="4200" dirty="0">
                <a:solidFill>
                  <a:srgbClr val="0054A6"/>
                </a:solidFill>
                <a:latin typeface="Georgia" pitchFamily="18" charset="0"/>
              </a:rPr>
              <a:t>Social Security</a:t>
            </a:r>
            <a:r>
              <a:rPr lang="en-US" sz="4200" dirty="0">
                <a:solidFill>
                  <a:srgbClr val="0054A6"/>
                </a:solidFill>
              </a:rPr>
              <a:t> </a:t>
            </a:r>
            <a:r>
              <a:rPr lang="en-US" sz="4200" dirty="0" smtClean="0">
                <a:cs typeface="Times New Roman" panose="02020603050405020304" pitchFamily="18" charset="0"/>
              </a:rPr>
              <a:t>account on behalf of another person by using another person's information or identity, even if you have that person's written permission. </a:t>
            </a:r>
          </a:p>
          <a:p>
            <a:pPr marL="0" indent="0">
              <a:buFontTx/>
              <a:buNone/>
              <a:defRPr/>
            </a:pPr>
            <a:r>
              <a:rPr lang="en-US" sz="4200" dirty="0" smtClean="0">
                <a:cs typeface="Times New Roman" panose="02020603050405020304" pitchFamily="18" charset="0"/>
              </a:rPr>
              <a:t>For example, you cannot create an account for another person: </a:t>
            </a:r>
          </a:p>
          <a:p>
            <a:pPr>
              <a:defRPr/>
            </a:pPr>
            <a:r>
              <a:rPr lang="en-US" sz="4200" dirty="0" smtClean="0">
                <a:cs typeface="Times New Roman" panose="02020603050405020304" pitchFamily="18" charset="0"/>
              </a:rPr>
              <a:t>with whom you have a business relationship;</a:t>
            </a:r>
          </a:p>
          <a:p>
            <a:pPr>
              <a:defRPr/>
            </a:pPr>
            <a:r>
              <a:rPr lang="en-US" sz="4200" dirty="0" smtClean="0">
                <a:cs typeface="Times New Roman" panose="02020603050405020304" pitchFamily="18" charset="0"/>
              </a:rPr>
              <a:t>for whom you are a representative payee; or</a:t>
            </a:r>
          </a:p>
          <a:p>
            <a:pPr>
              <a:defRPr/>
            </a:pPr>
            <a:r>
              <a:rPr lang="en-US" sz="4200" dirty="0" smtClean="0">
                <a:cs typeface="Times New Roman" panose="02020603050405020304" pitchFamily="18" charset="0"/>
              </a:rPr>
              <a:t>for whom you are an appointed representative.</a:t>
            </a:r>
            <a:endParaRPr lang="en-US" sz="4200" dirty="0">
              <a:cs typeface="Times New Roman" panose="02020603050405020304" pitchFamily="18" charset="0"/>
            </a:endParaRPr>
          </a:p>
        </p:txBody>
      </p:sp>
    </p:spTree>
    <p:extLst>
      <p:ext uri="{BB962C8B-B14F-4D97-AF65-F5344CB8AC3E}">
        <p14:creationId xmlns:p14="http://schemas.microsoft.com/office/powerpoint/2010/main" val="4013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p:cNvSpPr txBox="1">
            <a:spLocks/>
          </p:cNvSpPr>
          <p:nvPr/>
        </p:nvSpPr>
        <p:spPr>
          <a:xfrm>
            <a:off x="378372" y="1678074"/>
            <a:ext cx="8324194" cy="38987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en-US" sz="2400" dirty="0" smtClean="0">
                <a:cs typeface="Times New Roman" panose="02020603050405020304" pitchFamily="18" charset="0"/>
              </a:rPr>
              <a:t>You can visit your local field office to obtain a unique activation code.</a:t>
            </a:r>
          </a:p>
          <a:p>
            <a:pPr marL="0" indent="0" fontAlgn="t">
              <a:buFontTx/>
              <a:buNone/>
              <a:defRPr/>
            </a:pPr>
            <a:endParaRPr lang="en-US" sz="1400" dirty="0" smtClean="0">
              <a:cs typeface="Times New Roman" panose="02020603050405020304" pitchFamily="18" charset="0"/>
            </a:endParaRPr>
          </a:p>
          <a:p>
            <a:pPr marL="0" indent="0" fontAlgn="t">
              <a:buFontTx/>
              <a:buNone/>
              <a:defRPr/>
            </a:pPr>
            <a:r>
              <a:rPr lang="en-US" sz="2400" dirty="0" smtClean="0">
                <a:cs typeface="Times New Roman" panose="02020603050405020304" pitchFamily="18" charset="0"/>
              </a:rPr>
              <a:t>You will need to bring in proof of identity in one of the following forms (must be current): </a:t>
            </a:r>
          </a:p>
          <a:p>
            <a:pPr fontAlgn="t">
              <a:defRPr/>
            </a:pPr>
            <a:r>
              <a:rPr lang="en-US" sz="2400" dirty="0" smtClean="0">
                <a:cs typeface="Times New Roman" panose="02020603050405020304" pitchFamily="18" charset="0"/>
              </a:rPr>
              <a:t>State driver's license or identity card;</a:t>
            </a:r>
          </a:p>
          <a:p>
            <a:pPr fontAlgn="t">
              <a:defRPr/>
            </a:pPr>
            <a:r>
              <a:rPr lang="en-US" sz="2400" dirty="0" smtClean="0">
                <a:cs typeface="Times New Roman" panose="02020603050405020304" pitchFamily="18" charset="0"/>
              </a:rPr>
              <a:t>U.S. passport or passport card;</a:t>
            </a:r>
          </a:p>
          <a:p>
            <a:pPr fontAlgn="t">
              <a:defRPr/>
            </a:pPr>
            <a:r>
              <a:rPr lang="en-US" sz="2400" dirty="0" smtClean="0">
                <a:cs typeface="Times New Roman" panose="02020603050405020304" pitchFamily="18" charset="0"/>
              </a:rPr>
              <a:t>U.S. military identification; or</a:t>
            </a:r>
          </a:p>
          <a:p>
            <a:pPr fontAlgn="t">
              <a:defRPr/>
            </a:pPr>
            <a:r>
              <a:rPr lang="en-US" sz="2400" dirty="0" smtClean="0">
                <a:cs typeface="Times New Roman" panose="02020603050405020304" pitchFamily="18" charset="0"/>
              </a:rPr>
              <a:t>U.S. government employee identification card.</a:t>
            </a:r>
            <a:endParaRPr lang="en-US" sz="2300" dirty="0" smtClean="0">
              <a:cs typeface="Times New Roman" panose="02020603050405020304" pitchFamily="18" charset="0"/>
            </a:endParaRPr>
          </a:p>
          <a:p>
            <a:pPr>
              <a:defRPr/>
            </a:pPr>
            <a:endParaRPr lang="en-US" sz="2300" dirty="0" smtClean="0">
              <a:cs typeface="Times New Roman" panose="02020603050405020304" pitchFamily="18" charset="0"/>
            </a:endParaRPr>
          </a:p>
        </p:txBody>
      </p:sp>
      <p:sp>
        <p:nvSpPr>
          <p:cNvPr id="7" name="Title 1"/>
          <p:cNvSpPr txBox="1">
            <a:spLocks/>
          </p:cNvSpPr>
          <p:nvPr/>
        </p:nvSpPr>
        <p:spPr>
          <a:xfrm>
            <a:off x="-11134" y="976958"/>
            <a:ext cx="9144000" cy="592069"/>
          </a:xfrm>
          <a:prstGeom prst="rect">
            <a:avLst/>
          </a:prstGeom>
        </p:spPr>
        <p:txBody>
          <a:bodyPr>
            <a:normAutofit lnSpcReduction="100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defRPr/>
            </a:pPr>
            <a:r>
              <a:rPr lang="en-US" sz="3600" b="0" i="1" dirty="0">
                <a:solidFill>
                  <a:srgbClr val="D12229"/>
                </a:solidFill>
                <a:latin typeface="Georgia" pitchFamily="18" charset="0"/>
              </a:rPr>
              <a:t>my</a:t>
            </a:r>
            <a:r>
              <a:rPr lang="en-US" sz="3600" b="0" i="1" dirty="0">
                <a:latin typeface="Georgia" pitchFamily="18" charset="0"/>
              </a:rPr>
              <a:t> </a:t>
            </a:r>
            <a:r>
              <a:rPr lang="en-US" sz="3600" b="0" dirty="0">
                <a:solidFill>
                  <a:srgbClr val="0054A6"/>
                </a:solidFill>
                <a:latin typeface="Georgia" pitchFamily="18" charset="0"/>
              </a:rPr>
              <a:t>Social Security</a:t>
            </a:r>
            <a:endParaRPr lang="en-US" sz="3600" b="0" dirty="0">
              <a:solidFill>
                <a:srgbClr val="0054A6"/>
              </a:solidFill>
            </a:endParaRPr>
          </a:p>
        </p:txBody>
      </p:sp>
    </p:spTree>
    <p:extLst>
      <p:ext uri="{BB962C8B-B14F-4D97-AF65-F5344CB8AC3E}">
        <p14:creationId xmlns:p14="http://schemas.microsoft.com/office/powerpoint/2010/main" val="237718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98766"/>
            <a:ext cx="9137904" cy="1375954"/>
          </a:xfrm>
          <a:prstGeom prst="rect">
            <a:avLst/>
          </a:prstGeom>
        </p:spPr>
        <p:txBody>
          <a:bodyPr>
            <a:normAutofit fontScale="90000"/>
          </a:bodyPr>
          <a:lstStyle/>
          <a:p>
            <a:r>
              <a:rPr lang="en-US" dirty="0" smtClean="0"/>
              <a:t>Social Security: </a:t>
            </a:r>
            <a:br>
              <a:rPr lang="en-US" dirty="0" smtClean="0"/>
            </a:br>
            <a:r>
              <a:rPr lang="en-US" dirty="0" smtClean="0"/>
              <a:t>With You Through Life’s Journey…</a:t>
            </a:r>
            <a:endParaRPr lang="en-US" dirty="0"/>
          </a:p>
        </p:txBody>
      </p:sp>
      <p:sp>
        <p:nvSpPr>
          <p:cNvPr id="2" name="TextBox 1"/>
          <p:cNvSpPr txBox="1"/>
          <p:nvPr/>
        </p:nvSpPr>
        <p:spPr>
          <a:xfrm>
            <a:off x="6529498" y="6590145"/>
            <a:ext cx="2608406" cy="276999"/>
          </a:xfrm>
          <a:prstGeom prst="rect">
            <a:avLst/>
          </a:prstGeom>
          <a:noFill/>
        </p:spPr>
        <p:txBody>
          <a:bodyPr wrap="none" rtlCol="0">
            <a:spAutoFit/>
          </a:bodyPr>
          <a:lstStyle/>
          <a:p>
            <a:r>
              <a:rPr lang="en-US" sz="1200" dirty="0" smtClean="0">
                <a:solidFill>
                  <a:schemeClr val="bg1"/>
                </a:solidFill>
              </a:rPr>
              <a:t>Produced at U.S. taxpayer expense</a:t>
            </a:r>
            <a:endParaRPr lang="en-US" sz="12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958" y="3705079"/>
            <a:ext cx="2626672" cy="902090"/>
          </a:xfrm>
          <a:prstGeom prst="rect">
            <a:avLst/>
          </a:prstGeom>
        </p:spPr>
      </p:pic>
    </p:spTree>
    <p:extLst>
      <p:ext uri="{BB962C8B-B14F-4D97-AF65-F5344CB8AC3E}">
        <p14:creationId xmlns:p14="http://schemas.microsoft.com/office/powerpoint/2010/main" val="108514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i="1" dirty="0" smtClean="0">
                <a:latin typeface="Book Antiqua" panose="02040602050305030304" pitchFamily="18" charset="0"/>
              </a:rPr>
              <a:t>62+ </a:t>
            </a:r>
            <a:r>
              <a:rPr lang="en-US" i="1" dirty="0">
                <a:latin typeface="Book Antiqua" panose="02040602050305030304" pitchFamily="18" charset="0"/>
              </a:rPr>
              <a:t>Years of Social </a:t>
            </a:r>
            <a:r>
              <a:rPr lang="en-US" i="1" dirty="0" smtClean="0">
                <a:latin typeface="Book Antiqua" panose="02040602050305030304" pitchFamily="18" charset="0"/>
              </a:rPr>
              <a:t>Security</a:t>
            </a:r>
            <a:br>
              <a:rPr lang="en-US" i="1" dirty="0" smtClean="0">
                <a:latin typeface="Book Antiqua" panose="02040602050305030304" pitchFamily="18" charset="0"/>
              </a:rPr>
            </a:br>
            <a:r>
              <a:rPr lang="en-US" i="1" dirty="0" smtClean="0">
                <a:latin typeface="Book Antiqua" panose="02040602050305030304" pitchFamily="18" charset="0"/>
              </a:rPr>
              <a:t>Disability </a:t>
            </a:r>
            <a:r>
              <a:rPr lang="en-US" i="1" dirty="0">
                <a:latin typeface="Book Antiqua" panose="02040602050305030304" pitchFamily="18" charset="0"/>
              </a:rPr>
              <a:t>Insurance</a:t>
            </a:r>
            <a:r>
              <a:rPr lang="en-US" b="1" dirty="0"/>
              <a:t/>
            </a:r>
            <a:br>
              <a:rPr lang="en-US" b="1" dirty="0"/>
            </a:b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230" t="38410" r="13352" b="46334"/>
          <a:stretch/>
        </p:blipFill>
        <p:spPr bwMode="auto">
          <a:xfrm>
            <a:off x="1360967" y="1752600"/>
            <a:ext cx="6156669" cy="350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60967" y="5262379"/>
            <a:ext cx="6172200" cy="646331"/>
          </a:xfrm>
          <a:prstGeom prst="rect">
            <a:avLst/>
          </a:prstGeom>
        </p:spPr>
        <p:txBody>
          <a:bodyPr wrap="square">
            <a:spAutoFit/>
          </a:bodyPr>
          <a:lstStyle/>
          <a:p>
            <a:pPr algn="ctr"/>
            <a:r>
              <a:rPr lang="en-US" sz="3600" b="1" i="1" dirty="0">
                <a:solidFill>
                  <a:prstClr val="black"/>
                </a:solidFill>
                <a:latin typeface="Arial" panose="020B0604020202020204" pitchFamily="34" charset="0"/>
                <a:cs typeface="Arial" panose="020B0604020202020204" pitchFamily="34" charset="0"/>
              </a:rPr>
              <a:t>August 1</a:t>
            </a:r>
            <a:r>
              <a:rPr lang="en-US" sz="3600" b="1" i="1" dirty="0" smtClean="0">
                <a:solidFill>
                  <a:prstClr val="black"/>
                </a:solidFill>
                <a:latin typeface="Arial" panose="020B0604020202020204" pitchFamily="34" charset="0"/>
                <a:cs typeface="Arial" panose="020B0604020202020204" pitchFamily="34" charset="0"/>
              </a:rPr>
              <a:t>, 1956 </a:t>
            </a:r>
            <a:endParaRPr lang="en-US" sz="3600" i="1" dirty="0"/>
          </a:p>
        </p:txBody>
      </p:sp>
    </p:spTree>
    <p:extLst>
      <p:ext uri="{BB962C8B-B14F-4D97-AF65-F5344CB8AC3E}">
        <p14:creationId xmlns:p14="http://schemas.microsoft.com/office/powerpoint/2010/main" val="27354323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5"/>
          <p:cNvSpPr txBox="1">
            <a:spLocks noChangeArrowheads="1"/>
          </p:cNvSpPr>
          <p:nvPr/>
        </p:nvSpPr>
        <p:spPr bwMode="auto">
          <a:xfrm>
            <a:off x="685800" y="2209800"/>
            <a:ext cx="8153400" cy="3139321"/>
          </a:xfrm>
          <a:prstGeom prst="rect">
            <a:avLst/>
          </a:prstGeom>
          <a:noFill/>
          <a:ln w="28575">
            <a:noFill/>
            <a:miter lim="800000"/>
            <a:headEnd/>
            <a:tailEnd/>
          </a:ln>
        </p:spPr>
        <p:txBody>
          <a:bodyPr wrap="square">
            <a:spAutoFit/>
          </a:bodyPr>
          <a:lstStyle/>
          <a:p>
            <a:pPr marL="571500" indent="-571500">
              <a:spcBef>
                <a:spcPct val="50000"/>
              </a:spcBef>
              <a:buClr>
                <a:srgbClr val="C00000"/>
              </a:buClr>
              <a:buFont typeface="Wingdings" panose="05000000000000000000" pitchFamily="2" charset="2"/>
              <a:buChar char="Ø"/>
            </a:pPr>
            <a:r>
              <a:rPr lang="en-US" sz="3600" b="1" dirty="0">
                <a:latin typeface="Arial" panose="020B0604020202020204" pitchFamily="34" charset="0"/>
                <a:cs typeface="Arial" panose="020B0604020202020204" pitchFamily="34" charset="0"/>
              </a:rPr>
              <a:t>1935 – Retirement Insurance</a:t>
            </a:r>
          </a:p>
          <a:p>
            <a:pPr marL="571500" indent="-571500">
              <a:spcBef>
                <a:spcPct val="50000"/>
              </a:spcBef>
              <a:buClr>
                <a:srgbClr val="C00000"/>
              </a:buClr>
              <a:buFont typeface="Wingdings" panose="05000000000000000000" pitchFamily="2" charset="2"/>
              <a:buChar char="Ø"/>
            </a:pPr>
            <a:r>
              <a:rPr lang="en-US" sz="3600" b="1" dirty="0">
                <a:latin typeface="Arial" panose="020B0604020202020204" pitchFamily="34" charset="0"/>
                <a:cs typeface="Arial" panose="020B0604020202020204" pitchFamily="34" charset="0"/>
              </a:rPr>
              <a:t>1939 – Survivors Insurance</a:t>
            </a:r>
          </a:p>
          <a:p>
            <a:pPr marL="571500" indent="-571500">
              <a:spcBef>
                <a:spcPct val="50000"/>
              </a:spcBef>
              <a:buClr>
                <a:srgbClr val="C00000"/>
              </a:buClr>
              <a:buFont typeface="Wingdings" panose="05000000000000000000" pitchFamily="2" charset="2"/>
              <a:buChar char="Ø"/>
            </a:pPr>
            <a:r>
              <a:rPr lang="en-US" sz="3600" b="1" dirty="0">
                <a:latin typeface="Arial" panose="020B0604020202020204" pitchFamily="34" charset="0"/>
                <a:cs typeface="Arial" panose="020B0604020202020204" pitchFamily="34" charset="0"/>
              </a:rPr>
              <a:t>1956 – Disability Insurance</a:t>
            </a:r>
          </a:p>
          <a:p>
            <a:pPr marL="342900" indent="-342900" algn="ctr">
              <a:spcBef>
                <a:spcPct val="50000"/>
              </a:spcBef>
              <a:buClr>
                <a:srgbClr val="FF3300"/>
              </a:buClr>
              <a:buFont typeface="Wingdings" pitchFamily="2" charset="2"/>
              <a:buNone/>
            </a:pPr>
            <a:endParaRPr lang="en-US" sz="3600" dirty="0">
              <a:solidFill>
                <a:srgbClr val="002060"/>
              </a:solidFill>
            </a:endParaRPr>
          </a:p>
        </p:txBody>
      </p:sp>
      <p:sp>
        <p:nvSpPr>
          <p:cNvPr id="8197" name="Text Box 42"/>
          <p:cNvSpPr txBox="1">
            <a:spLocks noChangeArrowheads="1"/>
          </p:cNvSpPr>
          <p:nvPr/>
        </p:nvSpPr>
        <p:spPr bwMode="auto">
          <a:xfrm>
            <a:off x="-152400" y="0"/>
            <a:ext cx="9296400" cy="2000548"/>
          </a:xfrm>
          <a:prstGeom prst="rect">
            <a:avLst/>
          </a:prstGeom>
          <a:noFill/>
          <a:ln w="9525">
            <a:noFill/>
            <a:miter lim="800000"/>
            <a:headEnd/>
            <a:tailEnd/>
          </a:ln>
        </p:spPr>
        <p:txBody>
          <a:bodyPr wrap="square">
            <a:spAutoFit/>
          </a:bodyPr>
          <a:lstStyle/>
          <a:p>
            <a:pPr algn="ctr"/>
            <a:endParaRPr lang="en-US" sz="4000" i="1" dirty="0" smtClean="0">
              <a:latin typeface="Book Antiqua" panose="02040602050305030304" pitchFamily="18" charset="0"/>
            </a:endParaRPr>
          </a:p>
          <a:p>
            <a:pPr algn="ctr"/>
            <a:r>
              <a:rPr lang="en-US" sz="4400" b="1" i="1" dirty="0" smtClean="0">
                <a:latin typeface="Book Antiqua" panose="02040602050305030304" pitchFamily="18" charset="0"/>
              </a:rPr>
              <a:t>Social Security Program </a:t>
            </a:r>
            <a:r>
              <a:rPr lang="en-US" sz="4400" b="1" i="1" dirty="0">
                <a:latin typeface="Book Antiqua" panose="02040602050305030304" pitchFamily="18" charset="0"/>
              </a:rPr>
              <a:t>History  </a:t>
            </a:r>
            <a:r>
              <a:rPr lang="en-US" sz="4000" i="1" dirty="0" smtClean="0">
                <a:latin typeface="Book Antiqua" panose="02040602050305030304" pitchFamily="18" charset="0"/>
              </a:rPr>
              <a:t/>
            </a:r>
            <a:br>
              <a:rPr lang="en-US" sz="4000" i="1" dirty="0" smtClean="0">
                <a:latin typeface="Book Antiqua" panose="02040602050305030304" pitchFamily="18" charset="0"/>
              </a:rPr>
            </a:br>
            <a:endParaRPr lang="en-US" sz="4000" i="1" dirty="0">
              <a:latin typeface="Book Antiqua" panose="02040602050305030304" pitchFamily="18" charset="0"/>
            </a:endParaRPr>
          </a:p>
        </p:txBody>
      </p:sp>
    </p:spTree>
    <p:extLst>
      <p:ext uri="{BB962C8B-B14F-4D97-AF65-F5344CB8AC3E}">
        <p14:creationId xmlns:p14="http://schemas.microsoft.com/office/powerpoint/2010/main" val="4153312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3"/>
          <p:cNvSpPr>
            <a:spLocks noChangeArrowheads="1"/>
          </p:cNvSpPr>
          <p:nvPr/>
        </p:nvSpPr>
        <p:spPr bwMode="auto">
          <a:xfrm>
            <a:off x="0" y="-152400"/>
            <a:ext cx="9165771" cy="1384995"/>
          </a:xfrm>
          <a:prstGeom prst="rect">
            <a:avLst/>
          </a:prstGeom>
          <a:noFill/>
          <a:ln w="9525" algn="ctr">
            <a:noFill/>
            <a:miter lim="800000"/>
            <a:headEnd/>
            <a:tailEnd/>
          </a:ln>
        </p:spPr>
        <p:txBody>
          <a:bodyPr wrap="square">
            <a:spAutoFit/>
          </a:bodyPr>
          <a:lstStyle/>
          <a:p>
            <a:pPr algn="ctr"/>
            <a:endParaRPr lang="en-US" sz="4000" i="1" dirty="0" smtClean="0">
              <a:latin typeface="Book Antiqua" panose="02040602050305030304" pitchFamily="18" charset="0"/>
            </a:endParaRPr>
          </a:p>
          <a:p>
            <a:pPr algn="ctr"/>
            <a:r>
              <a:rPr lang="en-US" sz="4400" b="1" i="1" dirty="0" smtClean="0">
                <a:latin typeface="Book Antiqua" panose="02040602050305030304" pitchFamily="18" charset="0"/>
              </a:rPr>
              <a:t>Other </a:t>
            </a:r>
            <a:r>
              <a:rPr lang="en-US" sz="4400" b="1" i="1" dirty="0">
                <a:latin typeface="Book Antiqua" panose="02040602050305030304" pitchFamily="18" charset="0"/>
              </a:rPr>
              <a:t>Programs</a:t>
            </a:r>
          </a:p>
        </p:txBody>
      </p:sp>
      <p:sp>
        <p:nvSpPr>
          <p:cNvPr id="9219" name="Text Box 34"/>
          <p:cNvSpPr txBox="1">
            <a:spLocks noChangeArrowheads="1"/>
          </p:cNvSpPr>
          <p:nvPr/>
        </p:nvSpPr>
        <p:spPr bwMode="auto">
          <a:xfrm>
            <a:off x="190501" y="1552039"/>
            <a:ext cx="8728362" cy="5078313"/>
          </a:xfrm>
          <a:prstGeom prst="rect">
            <a:avLst/>
          </a:prstGeom>
          <a:noFill/>
          <a:ln w="9525">
            <a:noFill/>
            <a:miter lim="800000"/>
            <a:headEnd/>
            <a:tailEnd/>
          </a:ln>
        </p:spPr>
        <p:txBody>
          <a:bodyPr wrap="square">
            <a:spAutoFit/>
          </a:bodyPr>
          <a:lstStyle/>
          <a:p>
            <a:pPr marL="571500" indent="-571500">
              <a:spcBef>
                <a:spcPct val="50000"/>
              </a:spcBef>
              <a:buClr>
                <a:srgbClr val="C00000"/>
              </a:buClr>
              <a:buFont typeface="Wingdings" panose="05000000000000000000" pitchFamily="2" charset="2"/>
              <a:buChar char="Ø"/>
            </a:pPr>
            <a:r>
              <a:rPr lang="en-US" sz="3600" b="1" dirty="0" smtClean="0">
                <a:latin typeface="Arial" panose="020B0604020202020204" pitchFamily="34" charset="0"/>
                <a:cs typeface="Arial" panose="020B0604020202020204" pitchFamily="34" charset="0"/>
              </a:rPr>
              <a:t>1965 </a:t>
            </a:r>
            <a:r>
              <a:rPr lang="en-US" sz="3600" b="1" dirty="0">
                <a:latin typeface="Arial" panose="020B0604020202020204" pitchFamily="34" charset="0"/>
                <a:cs typeface="Arial" panose="020B0604020202020204" pitchFamily="34" charset="0"/>
              </a:rPr>
              <a:t>– Medicare Program</a:t>
            </a:r>
          </a:p>
          <a:p>
            <a:pPr marL="571500" indent="-571500">
              <a:spcBef>
                <a:spcPct val="50000"/>
              </a:spcBef>
              <a:buClr>
                <a:srgbClr val="C00000"/>
              </a:buClr>
              <a:buFont typeface="Wingdings" panose="05000000000000000000" pitchFamily="2" charset="2"/>
              <a:buChar char="Ø"/>
            </a:pPr>
            <a:r>
              <a:rPr lang="en-US" sz="3600" b="1" dirty="0">
                <a:latin typeface="Arial" panose="020B0604020202020204" pitchFamily="34" charset="0"/>
                <a:cs typeface="Arial" panose="020B0604020202020204" pitchFamily="34" charset="0"/>
              </a:rPr>
              <a:t>1972 – Supplemental Security </a:t>
            </a:r>
            <a:r>
              <a:rPr lang="en-US" sz="3600" b="1" dirty="0" smtClean="0">
                <a:latin typeface="Arial" panose="020B0604020202020204" pitchFamily="34" charset="0"/>
                <a:cs typeface="Arial" panose="020B0604020202020204" pitchFamily="34" charset="0"/>
              </a:rPr>
              <a:t>					Income </a:t>
            </a:r>
            <a:endParaRPr lang="en-US" sz="3600" b="1" dirty="0">
              <a:latin typeface="Arial" panose="020B0604020202020204" pitchFamily="34" charset="0"/>
              <a:cs typeface="Arial" panose="020B0604020202020204" pitchFamily="34" charset="0"/>
            </a:endParaRPr>
          </a:p>
          <a:p>
            <a:pPr marL="571500" indent="-571500">
              <a:spcBef>
                <a:spcPct val="50000"/>
              </a:spcBef>
              <a:buClr>
                <a:srgbClr val="C00000"/>
              </a:buClr>
              <a:buFont typeface="Wingdings" panose="05000000000000000000" pitchFamily="2" charset="2"/>
              <a:buChar char="Ø"/>
            </a:pPr>
            <a:r>
              <a:rPr lang="en-US" sz="3600" b="1" dirty="0">
                <a:latin typeface="Arial" panose="020B0604020202020204" pitchFamily="34" charset="0"/>
                <a:cs typeface="Arial" panose="020B0604020202020204" pitchFamily="34" charset="0"/>
              </a:rPr>
              <a:t>2003 – Medicare </a:t>
            </a:r>
            <a:r>
              <a:rPr lang="en-US" sz="3600" b="1" dirty="0" smtClean="0">
                <a:latin typeface="Arial" panose="020B0604020202020204" pitchFamily="34" charset="0"/>
                <a:cs typeface="Arial" panose="020B0604020202020204" pitchFamily="34" charset="0"/>
              </a:rPr>
              <a:t>Prescription                        			Drug </a:t>
            </a:r>
            <a:r>
              <a:rPr lang="en-US" sz="3600" b="1" dirty="0">
                <a:latin typeface="Arial" panose="020B0604020202020204" pitchFamily="34" charset="0"/>
                <a:cs typeface="Arial" panose="020B0604020202020204" pitchFamily="34" charset="0"/>
              </a:rPr>
              <a:t>Coverage </a:t>
            </a:r>
            <a:endParaRPr lang="en-US" sz="3600" b="1" dirty="0" smtClean="0">
              <a:latin typeface="Arial" panose="020B0604020202020204" pitchFamily="34" charset="0"/>
              <a:cs typeface="Arial" panose="020B0604020202020204" pitchFamily="34" charset="0"/>
            </a:endParaRPr>
          </a:p>
          <a:p>
            <a:pPr>
              <a:spcBef>
                <a:spcPct val="50000"/>
              </a:spcBef>
              <a:buClr>
                <a:srgbClr val="C00000"/>
              </a:buClr>
            </a:pPr>
            <a:endParaRPr lang="en-US" sz="3600" b="1" dirty="0">
              <a:latin typeface="Arial" panose="020B0604020202020204" pitchFamily="34" charset="0"/>
              <a:cs typeface="Arial" panose="020B0604020202020204" pitchFamily="34" charset="0"/>
            </a:endParaRPr>
          </a:p>
          <a:p>
            <a:pPr marL="342900" indent="-342900">
              <a:spcBef>
                <a:spcPct val="50000"/>
              </a:spcBef>
            </a:pPr>
            <a:endParaRPr lang="en-US" sz="3600" dirty="0">
              <a:solidFill>
                <a:srgbClr val="002060"/>
              </a:solidFill>
            </a:endParaRPr>
          </a:p>
        </p:txBody>
      </p:sp>
    </p:spTree>
    <p:extLst>
      <p:ext uri="{BB962C8B-B14F-4D97-AF65-F5344CB8AC3E}">
        <p14:creationId xmlns:p14="http://schemas.microsoft.com/office/powerpoint/2010/main" val="395434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51151" y="556595"/>
            <a:ext cx="5641698" cy="4759626"/>
            <a:chOff x="-1021572" y="755116"/>
            <a:chExt cx="5641698" cy="4759626"/>
          </a:xfrm>
        </p:grpSpPr>
        <p:sp>
          <p:nvSpPr>
            <p:cNvPr id="4" name="Rectangle 3"/>
            <p:cNvSpPr/>
            <p:nvPr/>
          </p:nvSpPr>
          <p:spPr>
            <a:xfrm>
              <a:off x="-165182" y="979291"/>
              <a:ext cx="3917172" cy="967495"/>
            </a:xfrm>
            <a:prstGeom prst="rect">
              <a:avLst/>
            </a:prstGeom>
            <a:solidFill>
              <a:srgbClr val="4B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a:off x="-165181" y="755116"/>
              <a:ext cx="3917172" cy="224175"/>
            </a:xfrm>
            <a:prstGeom prst="trapezoid">
              <a:avLst>
                <a:gd name="adj" fmla="val 152044"/>
              </a:avLst>
            </a:prstGeom>
            <a:solidFill>
              <a:srgbClr val="00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2943" y="2170961"/>
              <a:ext cx="4472694" cy="967495"/>
            </a:xfrm>
            <a:prstGeom prst="rect">
              <a:avLst/>
            </a:prstGeom>
            <a:solidFill>
              <a:srgbClr val="009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442943" y="1946786"/>
              <a:ext cx="4472694" cy="224175"/>
            </a:xfrm>
            <a:prstGeom prst="trapezoid">
              <a:avLst>
                <a:gd name="adj" fmla="val 123096"/>
              </a:avLst>
            </a:prstGeom>
            <a:solidFill>
              <a:srgbClr val="036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2257" y="3362631"/>
              <a:ext cx="5051322" cy="967495"/>
            </a:xfrm>
            <a:prstGeom prst="rect">
              <a:avLst/>
            </a:prstGeom>
            <a:solidFill>
              <a:srgbClr val="00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732257" y="3138456"/>
              <a:ext cx="5051323" cy="224175"/>
            </a:xfrm>
            <a:prstGeom prst="trapezoid">
              <a:avLst>
                <a:gd name="adj" fmla="val 130990"/>
              </a:avLst>
            </a:prstGeom>
            <a:solidFill>
              <a:srgbClr val="014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1572" y="4547247"/>
              <a:ext cx="5641698" cy="967495"/>
            </a:xfrm>
            <a:prstGeom prst="rect">
              <a:avLst/>
            </a:prstGeom>
            <a:solidFill>
              <a:srgbClr val="062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021572" y="4330126"/>
              <a:ext cx="5641698" cy="224175"/>
            </a:xfrm>
            <a:prstGeom prst="trapezoid">
              <a:avLst>
                <a:gd name="adj" fmla="val 130990"/>
              </a:avLst>
            </a:prstGeom>
            <a:solidFill>
              <a:srgbClr val="03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5609" y="1153404"/>
              <a:ext cx="3898025" cy="646331"/>
            </a:xfrm>
            <a:prstGeom prst="rect">
              <a:avLst/>
            </a:prstGeom>
            <a:noFill/>
          </p:spPr>
          <p:txBody>
            <a:bodyPr wrap="square" rtlCol="0">
              <a:spAutoFit/>
            </a:bodyPr>
            <a:lstStyle/>
            <a:p>
              <a:pPr algn="ctr"/>
              <a:r>
                <a:rPr lang="en-US" sz="3600" dirty="0" smtClean="0">
                  <a:solidFill>
                    <a:schemeClr val="bg1"/>
                  </a:solidFill>
                </a:rPr>
                <a:t>Other Income</a:t>
              </a:r>
              <a:endParaRPr lang="en-US" sz="3600" dirty="0">
                <a:solidFill>
                  <a:schemeClr val="bg1"/>
                </a:solidFill>
              </a:endParaRPr>
            </a:p>
          </p:txBody>
        </p:sp>
        <p:sp>
          <p:nvSpPr>
            <p:cNvPr id="14" name="TextBox 13"/>
            <p:cNvSpPr txBox="1"/>
            <p:nvPr/>
          </p:nvSpPr>
          <p:spPr>
            <a:xfrm>
              <a:off x="-479040" y="2388082"/>
              <a:ext cx="4472694" cy="584775"/>
            </a:xfrm>
            <a:prstGeom prst="rect">
              <a:avLst/>
            </a:prstGeom>
            <a:noFill/>
          </p:spPr>
          <p:txBody>
            <a:bodyPr wrap="square" rtlCol="0">
              <a:spAutoFit/>
            </a:bodyPr>
            <a:lstStyle/>
            <a:p>
              <a:pPr algn="ctr"/>
              <a:r>
                <a:rPr lang="en-US" sz="3200" dirty="0" smtClean="0">
                  <a:solidFill>
                    <a:schemeClr val="bg1"/>
                  </a:solidFill>
                </a:rPr>
                <a:t>Savings &amp; Investments</a:t>
              </a:r>
              <a:endParaRPr lang="en-US" sz="3200" dirty="0">
                <a:solidFill>
                  <a:schemeClr val="bg1"/>
                </a:solidFill>
              </a:endParaRPr>
            </a:p>
          </p:txBody>
        </p:sp>
        <p:sp>
          <p:nvSpPr>
            <p:cNvPr id="15" name="TextBox 14"/>
            <p:cNvSpPr txBox="1"/>
            <p:nvPr/>
          </p:nvSpPr>
          <p:spPr>
            <a:xfrm>
              <a:off x="-273919" y="3519686"/>
              <a:ext cx="3898025" cy="646331"/>
            </a:xfrm>
            <a:prstGeom prst="rect">
              <a:avLst/>
            </a:prstGeom>
            <a:noFill/>
          </p:spPr>
          <p:txBody>
            <a:bodyPr wrap="square" rtlCol="0">
              <a:spAutoFit/>
            </a:bodyPr>
            <a:lstStyle/>
            <a:p>
              <a:pPr algn="ctr"/>
              <a:r>
                <a:rPr lang="en-US" sz="3600" dirty="0" smtClean="0">
                  <a:solidFill>
                    <a:schemeClr val="bg1"/>
                  </a:solidFill>
                </a:rPr>
                <a:t>Pension</a:t>
              </a:r>
              <a:endParaRPr lang="en-US" sz="3600" dirty="0">
                <a:solidFill>
                  <a:schemeClr val="bg1"/>
                </a:solidFill>
              </a:endParaRPr>
            </a:p>
          </p:txBody>
        </p:sp>
        <p:sp>
          <p:nvSpPr>
            <p:cNvPr id="16" name="TextBox 15"/>
            <p:cNvSpPr txBox="1"/>
            <p:nvPr/>
          </p:nvSpPr>
          <p:spPr>
            <a:xfrm>
              <a:off x="-273919" y="4707564"/>
              <a:ext cx="3898025" cy="646331"/>
            </a:xfrm>
            <a:prstGeom prst="rect">
              <a:avLst/>
            </a:prstGeom>
            <a:noFill/>
          </p:spPr>
          <p:txBody>
            <a:bodyPr wrap="square" rtlCol="0">
              <a:spAutoFit/>
            </a:bodyPr>
            <a:lstStyle/>
            <a:p>
              <a:pPr algn="ctr"/>
              <a:r>
                <a:rPr lang="en-US" sz="3600" dirty="0" smtClean="0">
                  <a:solidFill>
                    <a:schemeClr val="bg1"/>
                  </a:solidFill>
                </a:rPr>
                <a:t>Social Security</a:t>
              </a:r>
              <a:endParaRPr lang="en-US" sz="3600" dirty="0">
                <a:solidFill>
                  <a:schemeClr val="bg1"/>
                </a:solidFill>
              </a:endParaRPr>
            </a:p>
          </p:txBody>
        </p:sp>
      </p:grpSp>
    </p:spTree>
    <p:extLst>
      <p:ext uri="{BB962C8B-B14F-4D97-AF65-F5344CB8AC3E}">
        <p14:creationId xmlns:p14="http://schemas.microsoft.com/office/powerpoint/2010/main" val="144731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990600"/>
            <a:ext cx="9142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lgn="ctr" eaLnBrk="1" hangingPunct="1">
              <a:spcBef>
                <a:spcPct val="0"/>
              </a:spcBef>
              <a:buFontTx/>
              <a:buNone/>
            </a:pPr>
            <a:r>
              <a:rPr lang="en-US" altLang="en-US" sz="3600" b="1" i="1" dirty="0" smtClean="0">
                <a:solidFill>
                  <a:srgbClr val="002060"/>
                </a:solidFill>
                <a:latin typeface="Book Antiqua" panose="02040602050305030304" pitchFamily="18" charset="0"/>
              </a:rPr>
              <a:t>Do </a:t>
            </a:r>
            <a:r>
              <a:rPr lang="en-US" altLang="en-US" sz="3600" b="1" i="1" dirty="0">
                <a:solidFill>
                  <a:srgbClr val="002060"/>
                </a:solidFill>
                <a:latin typeface="Book Antiqua" panose="02040602050305030304" pitchFamily="18" charset="0"/>
              </a:rPr>
              <a:t>You Qualify </a:t>
            </a:r>
            <a:r>
              <a:rPr lang="en-US" altLang="en-US" sz="3600" b="1" i="1" dirty="0" smtClean="0">
                <a:solidFill>
                  <a:srgbClr val="002060"/>
                </a:solidFill>
                <a:latin typeface="Book Antiqua" panose="02040602050305030304" pitchFamily="18" charset="0"/>
              </a:rPr>
              <a:t> for Retirement </a:t>
            </a:r>
            <a:r>
              <a:rPr lang="en-US" altLang="en-US" sz="3600" b="1" i="1" dirty="0">
                <a:solidFill>
                  <a:srgbClr val="002060"/>
                </a:solidFill>
                <a:latin typeface="Book Antiqua" panose="02040602050305030304" pitchFamily="18" charset="0"/>
              </a:rPr>
              <a:t>Benefits?</a:t>
            </a:r>
          </a:p>
        </p:txBody>
      </p:sp>
      <p:sp>
        <p:nvSpPr>
          <p:cNvPr id="5" name="Text Box 4"/>
          <p:cNvSpPr txBox="1">
            <a:spLocks noChangeArrowheads="1"/>
          </p:cNvSpPr>
          <p:nvPr/>
        </p:nvSpPr>
        <p:spPr bwMode="auto">
          <a:xfrm>
            <a:off x="265905" y="2190929"/>
            <a:ext cx="87453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buClr>
                <a:srgbClr val="C00000"/>
              </a:buClr>
              <a:buFont typeface="Wingdings" panose="05000000000000000000" pitchFamily="2" charset="2"/>
              <a:buChar char="q"/>
              <a:defRPr/>
            </a:pPr>
            <a:r>
              <a:rPr lang="en-US" altLang="en-US" sz="2800" b="1" dirty="0" smtClean="0">
                <a:solidFill>
                  <a:srgbClr val="002060"/>
                </a:solidFill>
                <a:latin typeface="+mn-lt"/>
              </a:rPr>
              <a:t>By earning “credits” when you work and pay 	Social Security taxes</a:t>
            </a:r>
          </a:p>
          <a:p>
            <a:pPr>
              <a:spcBef>
                <a:spcPts val="1200"/>
              </a:spcBef>
              <a:buClr>
                <a:srgbClr val="C00000"/>
              </a:buClr>
              <a:buFont typeface="Wingdings" panose="05000000000000000000" pitchFamily="2" charset="2"/>
              <a:buChar char="q"/>
              <a:defRPr/>
            </a:pPr>
            <a:r>
              <a:rPr lang="en-US" altLang="en-US" sz="2800" b="1" dirty="0" smtClean="0">
                <a:solidFill>
                  <a:srgbClr val="002060"/>
                </a:solidFill>
                <a:latin typeface="+mn-lt"/>
              </a:rPr>
              <a:t>You need 40 credits (10 years of work) and you 	must be 62 or older</a:t>
            </a:r>
          </a:p>
          <a:p>
            <a:pPr eaLnBrk="1" hangingPunct="1">
              <a:spcBef>
                <a:spcPts val="1200"/>
              </a:spcBef>
              <a:buClr>
                <a:srgbClr val="C00000"/>
              </a:buClr>
              <a:buFont typeface="Wingdings" panose="05000000000000000000" pitchFamily="2" charset="2"/>
              <a:buChar char="q"/>
              <a:defRPr/>
            </a:pPr>
            <a:r>
              <a:rPr lang="en-US" altLang="en-US" sz="2800" b="1" dirty="0">
                <a:solidFill>
                  <a:srgbClr val="002060"/>
                </a:solidFill>
                <a:latin typeface="+mn-lt"/>
              </a:rPr>
              <a:t>E</a:t>
            </a:r>
            <a:r>
              <a:rPr lang="en-US" altLang="en-US" sz="2800" b="1" dirty="0" smtClean="0">
                <a:solidFill>
                  <a:srgbClr val="002060"/>
                </a:solidFill>
                <a:latin typeface="+mn-lt"/>
              </a:rPr>
              <a:t>ach $1,360 in earnings gives you one credit</a:t>
            </a:r>
          </a:p>
          <a:p>
            <a:pPr eaLnBrk="1" hangingPunct="1">
              <a:spcBef>
                <a:spcPts val="1200"/>
              </a:spcBef>
              <a:buClr>
                <a:srgbClr val="C00000"/>
              </a:buClr>
              <a:buFont typeface="Wingdings" panose="05000000000000000000" pitchFamily="2" charset="2"/>
              <a:buChar char="q"/>
              <a:defRPr/>
            </a:pPr>
            <a:r>
              <a:rPr lang="en-US" altLang="en-US" sz="2800" b="1" dirty="0" smtClean="0">
                <a:solidFill>
                  <a:srgbClr val="002060"/>
                </a:solidFill>
                <a:latin typeface="+mn-lt"/>
              </a:rPr>
              <a:t>You can earn a maximum of 4 credits per year</a:t>
            </a:r>
          </a:p>
        </p:txBody>
      </p:sp>
      <p:sp>
        <p:nvSpPr>
          <p:cNvPr id="6" name="Text Box 6"/>
          <p:cNvSpPr txBox="1">
            <a:spLocks noChangeArrowheads="1"/>
          </p:cNvSpPr>
          <p:nvPr/>
        </p:nvSpPr>
        <p:spPr bwMode="auto">
          <a:xfrm>
            <a:off x="265906" y="5237747"/>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2000" b="1" i="1" dirty="0" smtClean="0">
                <a:solidFill>
                  <a:srgbClr val="002060"/>
                </a:solidFill>
                <a:latin typeface="+mn-lt"/>
              </a:rPr>
              <a:t>Note: To earn 4 credits in 2019, you must earn at least $5,440.  </a:t>
            </a:r>
          </a:p>
        </p:txBody>
      </p:sp>
    </p:spTree>
    <p:extLst>
      <p:ext uri="{BB962C8B-B14F-4D97-AF65-F5344CB8AC3E}">
        <p14:creationId xmlns:p14="http://schemas.microsoft.com/office/powerpoint/2010/main" val="424153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0" ma:contentTypeDescription="Create a new document." ma:contentTypeScope="" ma:versionID="9f05b459943d3a09917e1cc552a375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10DF7B-3ED0-4A28-94E4-461E1F76C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6C1D150-B45C-4469-AD4B-55248EA5D73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A07D156-053D-4831-B32E-3C814154AA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UPP Template</Template>
  <TotalTime>17148</TotalTime>
  <Words>7523</Words>
  <Application>Microsoft Office PowerPoint</Application>
  <PresentationFormat>On-screen Show (4:3)</PresentationFormat>
  <Paragraphs>804</Paragraphs>
  <Slides>49</Slides>
  <Notes>43</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宋体</vt:lpstr>
      <vt:lpstr>Arial</vt:lpstr>
      <vt:lpstr>Book Antiqua</vt:lpstr>
      <vt:lpstr>Calibri</vt:lpstr>
      <vt:lpstr>Garamond</vt:lpstr>
      <vt:lpstr>Georgia</vt:lpstr>
      <vt:lpstr>Helvetica</vt:lpstr>
      <vt:lpstr>Permanent Marker</vt:lpstr>
      <vt:lpstr>Times</vt:lpstr>
      <vt:lpstr>Times New Roman</vt:lpstr>
      <vt:lpstr>Wingdings</vt:lpstr>
      <vt:lpstr>UPP Template</vt:lpstr>
      <vt:lpstr>Social Security:  With You Through Life’s Journey… </vt:lpstr>
      <vt:lpstr>PowerPoint Presentation</vt:lpstr>
      <vt:lpstr>PowerPoint Presentation</vt:lpstr>
      <vt:lpstr>August 14, 1935</vt:lpstr>
      <vt:lpstr>62+ Years of Social Security Disability Insurance </vt:lpstr>
      <vt:lpstr>PowerPoint Presentation</vt:lpstr>
      <vt:lpstr>PowerPoint Presentation</vt:lpstr>
      <vt:lpstr>PowerPoint Presentation</vt:lpstr>
      <vt:lpstr>PowerPoint Presentation</vt:lpstr>
      <vt:lpstr>PowerPoint Presentation</vt:lpstr>
      <vt:lpstr>When to Start Receiving   </vt:lpstr>
      <vt:lpstr>PowerPoint Presentation</vt:lpstr>
      <vt:lpstr>PowerPoint Presentation</vt:lpstr>
      <vt:lpstr>PowerPoint Presentation</vt:lpstr>
      <vt:lpstr>Spousal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Disability Standard</vt:lpstr>
      <vt:lpstr>SSI Benefits for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Help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With You Through Life’s Journey…</vt:lpstr>
    </vt:vector>
  </TitlesOfParts>
  <Company>Social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Christy Holland</cp:lastModifiedBy>
  <cp:revision>632</cp:revision>
  <cp:lastPrinted>2019-05-01T16:47:56Z</cp:lastPrinted>
  <dcterms:created xsi:type="dcterms:W3CDTF">2016-09-26T18:33:45Z</dcterms:created>
  <dcterms:modified xsi:type="dcterms:W3CDTF">2019-06-25T13:56:48Z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3" name="_AdHocReviewCycleID">
    <vt:i4>1176907825</vt:i4>
  </property>
  <property fmtid="{D5CDD505-2E9C-101B-9397-08002B2CF9AE}" pid="4" name="_NewReviewCycle">
    <vt:lpwstr/>
  </property>
  <property fmtid="{D5CDD505-2E9C-101B-9397-08002B2CF9AE}" pid="5" name="_EmailSubject">
    <vt:lpwstr>[EXTERNAL]   RE:  Your presentation at NPA Annual Conference - IMPORTANT!</vt:lpwstr>
  </property>
  <property fmtid="{D5CDD505-2E9C-101B-9397-08002B2CF9AE}" pid="6" name="_AuthorEmail">
    <vt:lpwstr>Edward.Lafferty@ssa.gov</vt:lpwstr>
  </property>
  <property fmtid="{D5CDD505-2E9C-101B-9397-08002B2CF9AE}" pid="7" name="_AuthorEmailDisplayName">
    <vt:lpwstr>Lafferty, Edward</vt:lpwstr>
  </property>
  <property fmtid="{D5CDD505-2E9C-101B-9397-08002B2CF9AE}" pid="8" name="_PreviousAdHocReviewCycleID">
    <vt:i4>715523765</vt:i4>
  </property>
</Properties>
</file>